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8" r:id="rId5"/>
    <p:sldId id="268" r:id="rId6"/>
    <p:sldId id="269" r:id="rId7"/>
    <p:sldId id="278" r:id="rId8"/>
    <p:sldId id="274" r:id="rId9"/>
    <p:sldId id="277" r:id="rId10"/>
    <p:sldId id="285" r:id="rId11"/>
    <p:sldId id="292" r:id="rId12"/>
    <p:sldId id="266" r:id="rId13"/>
    <p:sldId id="284" r:id="rId14"/>
    <p:sldId id="293" r:id="rId15"/>
    <p:sldId id="279" r:id="rId16"/>
    <p:sldId id="281" r:id="rId17"/>
    <p:sldId id="282" r:id="rId18"/>
    <p:sldId id="286" r:id="rId19"/>
    <p:sldId id="280" r:id="rId20"/>
    <p:sldId id="287" r:id="rId21"/>
    <p:sldId id="288" r:id="rId22"/>
    <p:sldId id="289" r:id="rId23"/>
    <p:sldId id="291" r:id="rId24"/>
    <p:sldId id="290"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FFFF99"/>
    <a:srgbClr val="FF9966"/>
    <a:srgbClr val="0F225E"/>
    <a:srgbClr val="25A2FF"/>
    <a:srgbClr val="5993C3"/>
    <a:srgbClr val="2C567A"/>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87949" autoAdjust="0"/>
  </p:normalViewPr>
  <p:slideViewPr>
    <p:cSldViewPr snapToGrid="0" showGuides="1">
      <p:cViewPr varScale="1">
        <p:scale>
          <a:sx n="61" d="100"/>
          <a:sy n="61" d="100"/>
        </p:scale>
        <p:origin x="756" y="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anj\Documents\Tredence%20training\Capstone%20project\Capstone1B_Airbnb%20Listings%20-%20New%20York%20City-1%20-%20Copy.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ranj\Documents\Tredence%20training\Capstone%20project\Capstone1B_Airbnb%20Listings%20-%20New%20York%20City-1%20-%20Copy.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ranj\Documents\Tredence%20training\Capstone%20project\Capstone1B_Airbnb%20Listings%20-%20New%20York%20City-1%20-%20Cop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pranj\Documents\Tredence%20training\Capstone%20project\Capstone1B_Airbnb%20Listings%20-%20New%20York%20City-1%20-%20Cop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anj\Documents\Tredence%20training\Capstone%20project\Capstone1B_Airbnb%20Listings%20-%20New%20York%20City-1%20-%20Cop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anj\Documents\Tredence%20training\Capstone%20project\Capstone1B_Airbnb%20Listings%20-%20New%20York%20City-1%20-%20Copy.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ranj\Documents\Tredence%20training\Capstone%20project\Capstone1B_Airbnb%20Listings%20-%20New%20York%20City-1%20-%20Copy.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ranj\Documents\Tredence%20training\Capstone%20project\Capstone1B_Airbnb%20Listings%20-%20New%20York%20City-1%20-%20Copy.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pranj\Documents\Tredence%20training\Capstone%20project\Capstone1B_Airbnb%20Listings%20-%20New%20York%20City-1%20-%20Copy.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[Capstone1B_Airbnb Listings - New York City-1 - Copy.xlsx]Reviews!PivotTable1</c:name>
    <c:fmtId val="-1"/>
  </c:pivotSource>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PT Sans" panose="020B0503020203020204" pitchFamily="34" charset="0"/>
                <a:ea typeface="+mn-ea"/>
                <a:cs typeface="+mn-cs"/>
              </a:defRPr>
            </a:pPr>
            <a:r>
              <a:rPr lang="en-US" dirty="0"/>
              <a:t>Number of reviews in the property type</a:t>
            </a:r>
          </a:p>
        </c:rich>
      </c:tx>
      <c:layout>
        <c:manualLayout>
          <c:xMode val="edge"/>
          <c:yMode val="edge"/>
          <c:x val="0.16280627788673069"/>
          <c:y val="2.2512817276697347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PT Sans" panose="020B0503020203020204" pitchFamily="34" charset="0"/>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dLbl>
          <c:idx val="0"/>
          <c:layout>
            <c:manualLayout>
              <c:x val="-1.0185067526415994E-16"/>
              <c:y val="-0.10648148148148148"/>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spPr>
          <a:solidFill>
            <a:schemeClr val="accent1"/>
          </a:solidFill>
          <a:ln w="19050">
            <a:solidFill>
              <a:schemeClr val="lt1"/>
            </a:solidFill>
          </a:ln>
          <a:effectLst/>
        </c:spPr>
        <c:dLbl>
          <c:idx val="0"/>
          <c:layout>
            <c:manualLayout>
              <c:x val="-1.0185067526415994E-16"/>
              <c:y val="-0.10648148148148148"/>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
        <c:spPr>
          <a:solidFill>
            <a:schemeClr val="accent1"/>
          </a:solidFill>
          <a:ln w="19050">
            <a:solidFill>
              <a:schemeClr val="lt1"/>
            </a:solidFill>
          </a:ln>
          <a:effectLst/>
        </c:spPr>
        <c:dLbl>
          <c:idx val="0"/>
          <c:layout>
            <c:manualLayout>
              <c:x val="-1.0185067526415994E-16"/>
              <c:y val="-0.10648148148148148"/>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s>
    <c:plotArea>
      <c:layout>
        <c:manualLayout>
          <c:layoutTarget val="inner"/>
          <c:xMode val="edge"/>
          <c:yMode val="edge"/>
          <c:x val="0.17683698663740777"/>
          <c:y val="0.27446808784647858"/>
          <c:w val="0.67144061054121362"/>
          <c:h val="0.66058640731186835"/>
        </c:manualLayout>
      </c:layout>
      <c:pieChart>
        <c:varyColors val="1"/>
        <c:ser>
          <c:idx val="0"/>
          <c:order val="0"/>
          <c:tx>
            <c:strRef>
              <c:f>Reviews!$I$47</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363-435D-A1ED-DD6DD80680D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363-435D-A1ED-DD6DD80680D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363-435D-A1ED-DD6DD80680D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363-435D-A1ED-DD6DD80680D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6363-435D-A1ED-DD6DD80680D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6363-435D-A1ED-DD6DD80680DC}"/>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6363-435D-A1ED-DD6DD80680DC}"/>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6363-435D-A1ED-DD6DD80680DC}"/>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6363-435D-A1ED-DD6DD80680DC}"/>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6363-435D-A1ED-DD6DD80680DC}"/>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6363-435D-A1ED-DD6DD80680DC}"/>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6363-435D-A1ED-DD6DD80680DC}"/>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6363-435D-A1ED-DD6DD80680DC}"/>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6363-435D-A1ED-DD6DD80680DC}"/>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6363-435D-A1ED-DD6DD80680DC}"/>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6363-435D-A1ED-DD6DD80680DC}"/>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6363-435D-A1ED-DD6DD80680DC}"/>
              </c:ext>
            </c:extLst>
          </c:dPt>
          <c:dPt>
            <c:idx val="17"/>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23-6363-435D-A1ED-DD6DD80680DC}"/>
              </c:ext>
            </c:extLst>
          </c:dPt>
          <c:dPt>
            <c:idx val="18"/>
            <c:bubble3D val="0"/>
            <c:spPr>
              <a:solidFill>
                <a:schemeClr val="accent1">
                  <a:lumMod val="80000"/>
                </a:schemeClr>
              </a:solidFill>
              <a:ln w="19050">
                <a:solidFill>
                  <a:schemeClr val="lt1"/>
                </a:solidFill>
              </a:ln>
              <a:effectLst/>
            </c:spPr>
            <c:extLst>
              <c:ext xmlns:c16="http://schemas.microsoft.com/office/drawing/2014/chart" uri="{C3380CC4-5D6E-409C-BE32-E72D297353CC}">
                <c16:uniqueId val="{00000025-6363-435D-A1ED-DD6DD80680DC}"/>
              </c:ext>
            </c:extLst>
          </c:dPt>
          <c:dLbls>
            <c:dLbl>
              <c:idx val="0"/>
              <c:layout>
                <c:manualLayout>
                  <c:x val="-0.27514415336494763"/>
                  <c:y val="-0.18000027743383362"/>
                </c:manualLayout>
              </c:layout>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noAutofit/>
                </a:bodyPr>
                <a:lstStyle/>
                <a:p>
                  <a:pPr>
                    <a:defRPr sz="1000" b="0" i="0" u="none" strike="noStrike" kern="1200" baseline="0">
                      <a:solidFill>
                        <a:schemeClr val="dk1">
                          <a:lumMod val="65000"/>
                          <a:lumOff val="35000"/>
                        </a:schemeClr>
                      </a:solidFill>
                      <a:latin typeface="PT Sans" panose="020B0503020203020204" pitchFamily="34" charset="0"/>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9502306119515115"/>
                      <c:h val="0.16381824545616655"/>
                    </c:manualLayout>
                  </c15:layout>
                </c:ext>
                <c:ext xmlns:c16="http://schemas.microsoft.com/office/drawing/2014/chart" uri="{C3380CC4-5D6E-409C-BE32-E72D297353CC}">
                  <c16:uniqueId val="{00000001-6363-435D-A1ED-DD6DD80680DC}"/>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dk1">
                        <a:lumMod val="65000"/>
                        <a:lumOff val="35000"/>
                      </a:schemeClr>
                    </a:solidFill>
                    <a:latin typeface="PT Sans" panose="020B0503020203020204" pitchFamily="34" charset="0"/>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Reviews!$H$48:$H$67</c:f>
              <c:strCache>
                <c:ptCount val="19"/>
                <c:pt idx="0">
                  <c:v>Apartment</c:v>
                </c:pt>
                <c:pt idx="1">
                  <c:v>House</c:v>
                </c:pt>
                <c:pt idx="2">
                  <c:v>Loft</c:v>
                </c:pt>
                <c:pt idx="3">
                  <c:v>Bed &amp; Breakfast</c:v>
                </c:pt>
                <c:pt idx="4">
                  <c:v>Townhouse</c:v>
                </c:pt>
                <c:pt idx="5">
                  <c:v>Other</c:v>
                </c:pt>
                <c:pt idx="6">
                  <c:v>Condominium</c:v>
                </c:pt>
                <c:pt idx="7">
                  <c:v>Dorm</c:v>
                </c:pt>
                <c:pt idx="8">
                  <c:v>Boat</c:v>
                </c:pt>
                <c:pt idx="9">
                  <c:v>Villa</c:v>
                </c:pt>
                <c:pt idx="10">
                  <c:v>Chalet</c:v>
                </c:pt>
                <c:pt idx="11">
                  <c:v>Camper/RV</c:v>
                </c:pt>
                <c:pt idx="12">
                  <c:v>Hut</c:v>
                </c:pt>
                <c:pt idx="13">
                  <c:v>Treehouse</c:v>
                </c:pt>
                <c:pt idx="14">
                  <c:v>Cabin</c:v>
                </c:pt>
                <c:pt idx="15">
                  <c:v>Bungalow</c:v>
                </c:pt>
                <c:pt idx="16">
                  <c:v>Lighthouse</c:v>
                </c:pt>
                <c:pt idx="17">
                  <c:v>Castle</c:v>
                </c:pt>
                <c:pt idx="18">
                  <c:v>Tent</c:v>
                </c:pt>
              </c:strCache>
            </c:strRef>
          </c:cat>
          <c:val>
            <c:numRef>
              <c:f>Reviews!$I$48:$I$67</c:f>
              <c:numCache>
                <c:formatCode>General</c:formatCode>
                <c:ptCount val="19"/>
                <c:pt idx="0">
                  <c:v>317464</c:v>
                </c:pt>
                <c:pt idx="1">
                  <c:v>31160</c:v>
                </c:pt>
                <c:pt idx="2">
                  <c:v>11447</c:v>
                </c:pt>
                <c:pt idx="3">
                  <c:v>3487</c:v>
                </c:pt>
                <c:pt idx="4">
                  <c:v>590</c:v>
                </c:pt>
                <c:pt idx="5">
                  <c:v>506</c:v>
                </c:pt>
                <c:pt idx="6">
                  <c:v>460</c:v>
                </c:pt>
                <c:pt idx="7">
                  <c:v>186</c:v>
                </c:pt>
                <c:pt idx="8">
                  <c:v>146</c:v>
                </c:pt>
                <c:pt idx="9">
                  <c:v>129</c:v>
                </c:pt>
                <c:pt idx="10">
                  <c:v>128</c:v>
                </c:pt>
                <c:pt idx="11">
                  <c:v>74</c:v>
                </c:pt>
                <c:pt idx="12">
                  <c:v>46</c:v>
                </c:pt>
                <c:pt idx="13">
                  <c:v>40</c:v>
                </c:pt>
                <c:pt idx="14">
                  <c:v>24</c:v>
                </c:pt>
                <c:pt idx="15">
                  <c:v>22</c:v>
                </c:pt>
                <c:pt idx="16">
                  <c:v>4</c:v>
                </c:pt>
                <c:pt idx="17">
                  <c:v>2</c:v>
                </c:pt>
                <c:pt idx="18">
                  <c:v>2</c:v>
                </c:pt>
              </c:numCache>
            </c:numRef>
          </c:val>
          <c:extLst>
            <c:ext xmlns:c16="http://schemas.microsoft.com/office/drawing/2014/chart" uri="{C3380CC4-5D6E-409C-BE32-E72D297353CC}">
              <c16:uniqueId val="{00000026-6363-435D-A1ED-DD6DD80680D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b="1">
          <a:latin typeface="PT Sans" panose="020B0503020203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PT Sans" panose="020B0503020203020204" pitchFamily="34" charset="0"/>
                <a:ea typeface="+mn-ea"/>
                <a:cs typeface="+mn-cs"/>
              </a:defRPr>
            </a:pPr>
            <a:r>
              <a:rPr lang="en-IN" dirty="0"/>
              <a:t>Number of customers and hosts V/s Year</a:t>
            </a:r>
          </a:p>
        </c:rich>
      </c:tx>
      <c:layout>
        <c:manualLayout>
          <c:xMode val="edge"/>
          <c:yMode val="edge"/>
          <c:x val="0.12553990610328639"/>
          <c:y val="1.382488479262672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PT Sans" panose="020B0503020203020204" pitchFamily="34" charset="0"/>
              <a:ea typeface="+mn-ea"/>
              <a:cs typeface="+mn-cs"/>
            </a:defRPr>
          </a:pPr>
          <a:endParaRPr lang="en-US"/>
        </a:p>
      </c:txPr>
    </c:title>
    <c:autoTitleDeleted val="0"/>
    <c:plotArea>
      <c:layout>
        <c:manualLayout>
          <c:layoutTarget val="inner"/>
          <c:xMode val="edge"/>
          <c:yMode val="edge"/>
          <c:x val="0.10356536418863135"/>
          <c:y val="0.13702439024390245"/>
          <c:w val="0.8620058408191934"/>
          <c:h val="0.70164202035721146"/>
        </c:manualLayout>
      </c:layout>
      <c:barChart>
        <c:barDir val="col"/>
        <c:grouping val="clustered"/>
        <c:varyColors val="0"/>
        <c:ser>
          <c:idx val="0"/>
          <c:order val="0"/>
          <c:tx>
            <c:strRef>
              <c:f>Year!$B$3</c:f>
              <c:strCache>
                <c:ptCount val="1"/>
                <c:pt idx="0">
                  <c:v>Count of Hosts</c:v>
                </c:pt>
              </c:strCache>
            </c:strRef>
          </c:tx>
          <c:spPr>
            <a:solidFill>
              <a:srgbClr val="0F225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PT Sans" panose="020B0503020203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Year!$A$4:$A$11</c:f>
              <c:numCache>
                <c:formatCode>General</c:formatCode>
                <c:ptCount val="8"/>
                <c:pt idx="0">
                  <c:v>2008</c:v>
                </c:pt>
                <c:pt idx="1">
                  <c:v>2009</c:v>
                </c:pt>
                <c:pt idx="2">
                  <c:v>2010</c:v>
                </c:pt>
                <c:pt idx="3">
                  <c:v>2011</c:v>
                </c:pt>
                <c:pt idx="4">
                  <c:v>2012</c:v>
                </c:pt>
                <c:pt idx="5">
                  <c:v>2013</c:v>
                </c:pt>
                <c:pt idx="6">
                  <c:v>2014</c:v>
                </c:pt>
                <c:pt idx="7">
                  <c:v>2015</c:v>
                </c:pt>
              </c:numCache>
            </c:numRef>
          </c:cat>
          <c:val>
            <c:numRef>
              <c:f>Year!$B$4:$B$11</c:f>
              <c:numCache>
                <c:formatCode>General</c:formatCode>
                <c:ptCount val="8"/>
                <c:pt idx="0">
                  <c:v>25</c:v>
                </c:pt>
                <c:pt idx="1">
                  <c:v>328</c:v>
                </c:pt>
                <c:pt idx="2">
                  <c:v>993</c:v>
                </c:pt>
                <c:pt idx="3">
                  <c:v>2583</c:v>
                </c:pt>
                <c:pt idx="4">
                  <c:v>4563</c:v>
                </c:pt>
                <c:pt idx="5">
                  <c:v>5215</c:v>
                </c:pt>
                <c:pt idx="6">
                  <c:v>6371</c:v>
                </c:pt>
                <c:pt idx="7">
                  <c:v>4277</c:v>
                </c:pt>
              </c:numCache>
            </c:numRef>
          </c:val>
          <c:extLst>
            <c:ext xmlns:c16="http://schemas.microsoft.com/office/drawing/2014/chart" uri="{C3380CC4-5D6E-409C-BE32-E72D297353CC}">
              <c16:uniqueId val="{00000000-8D3C-4956-AFDB-D59B7F017569}"/>
            </c:ext>
          </c:extLst>
        </c:ser>
        <c:ser>
          <c:idx val="1"/>
          <c:order val="1"/>
          <c:tx>
            <c:strRef>
              <c:f>Year!$C$3</c:f>
              <c:strCache>
                <c:ptCount val="1"/>
                <c:pt idx="0">
                  <c:v>Count of Customers</c:v>
                </c:pt>
              </c:strCache>
            </c:strRef>
          </c:tx>
          <c:spPr>
            <a:solidFill>
              <a:srgbClr val="25A2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PT Sans" panose="020B0503020203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Year!$A$4:$A$11</c:f>
              <c:numCache>
                <c:formatCode>General</c:formatCode>
                <c:ptCount val="8"/>
                <c:pt idx="0">
                  <c:v>2008</c:v>
                </c:pt>
                <c:pt idx="1">
                  <c:v>2009</c:v>
                </c:pt>
                <c:pt idx="2">
                  <c:v>2010</c:v>
                </c:pt>
                <c:pt idx="3">
                  <c:v>2011</c:v>
                </c:pt>
                <c:pt idx="4">
                  <c:v>2012</c:v>
                </c:pt>
                <c:pt idx="5">
                  <c:v>2013</c:v>
                </c:pt>
                <c:pt idx="6">
                  <c:v>2014</c:v>
                </c:pt>
                <c:pt idx="7">
                  <c:v>2015</c:v>
                </c:pt>
              </c:numCache>
            </c:numRef>
          </c:cat>
          <c:val>
            <c:numRef>
              <c:f>Year!$C$4:$C$11</c:f>
              <c:numCache>
                <c:formatCode>General</c:formatCode>
                <c:ptCount val="8"/>
                <c:pt idx="0">
                  <c:v>38</c:v>
                </c:pt>
                <c:pt idx="1">
                  <c:v>498</c:v>
                </c:pt>
                <c:pt idx="2">
                  <c:v>1371</c:v>
                </c:pt>
                <c:pt idx="3">
                  <c:v>3294</c:v>
                </c:pt>
                <c:pt idx="4">
                  <c:v>5734</c:v>
                </c:pt>
                <c:pt idx="5">
                  <c:v>6421</c:v>
                </c:pt>
                <c:pt idx="6">
                  <c:v>7888</c:v>
                </c:pt>
                <c:pt idx="7">
                  <c:v>5143</c:v>
                </c:pt>
              </c:numCache>
            </c:numRef>
          </c:val>
          <c:extLst>
            <c:ext xmlns:c16="http://schemas.microsoft.com/office/drawing/2014/chart" uri="{C3380CC4-5D6E-409C-BE32-E72D297353CC}">
              <c16:uniqueId val="{00000001-8D3C-4956-AFDB-D59B7F017569}"/>
            </c:ext>
          </c:extLst>
        </c:ser>
        <c:dLbls>
          <c:dLblPos val="outEnd"/>
          <c:showLegendKey val="0"/>
          <c:showVal val="1"/>
          <c:showCatName val="0"/>
          <c:showSerName val="0"/>
          <c:showPercent val="0"/>
          <c:showBubbleSize val="0"/>
        </c:dLbls>
        <c:gapWidth val="219"/>
        <c:overlap val="-27"/>
        <c:axId val="686105583"/>
        <c:axId val="686111823"/>
      </c:barChart>
      <c:catAx>
        <c:axId val="6861055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686111823"/>
        <c:crosses val="autoZero"/>
        <c:auto val="1"/>
        <c:lblAlgn val="ctr"/>
        <c:lblOffset val="100"/>
        <c:noMultiLvlLbl val="0"/>
      </c:catAx>
      <c:valAx>
        <c:axId val="686111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686105583"/>
        <c:crosses val="autoZero"/>
        <c:crossBetween val="between"/>
      </c:valAx>
      <c:spPr>
        <a:noFill/>
        <a:ln>
          <a:noFill/>
        </a:ln>
        <a:effectLst/>
      </c:spPr>
    </c:plotArea>
    <c:legend>
      <c:legendPos val="b"/>
      <c:layout>
        <c:manualLayout>
          <c:xMode val="edge"/>
          <c:yMode val="edge"/>
          <c:x val="0.21768067723928874"/>
          <c:y val="0.9128043019012867"/>
          <c:w val="0.55837861816568701"/>
          <c:h val="8.2317649318225466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legend>
    <c:plotVisOnly val="1"/>
    <c:dispBlanksAs val="gap"/>
    <c:showDLblsOverMax val="0"/>
  </c:chart>
  <c:spPr>
    <a:noFill/>
    <a:ln>
      <a:noFill/>
    </a:ln>
    <a:effectLst/>
  </c:spPr>
  <c:txPr>
    <a:bodyPr/>
    <a:lstStyle/>
    <a:p>
      <a:pPr>
        <a:defRPr b="1">
          <a:latin typeface="PT Sans" panose="020B0503020203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[Capstone1B_Airbnb Listings - New York City-1 - Copy.xlsx]Reviews!PivotTable2</c:name>
    <c:fmtId val="-1"/>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PT Sans" panose="020B0503020203020204" pitchFamily="34" charset="0"/>
                <a:ea typeface="+mn-ea"/>
                <a:cs typeface="+mn-cs"/>
              </a:defRPr>
            </a:pPr>
            <a:r>
              <a:rPr lang="en-US" b="1" dirty="0"/>
              <a:t>Number of reviews V/s Room type</a:t>
            </a:r>
            <a:r>
              <a:rPr lang="en-US" b="1" baseline="0" dirty="0"/>
              <a:t> in the neighborhood</a:t>
            </a:r>
            <a:endParaRPr lang="en-US" b="1" dirty="0"/>
          </a:p>
        </c:rich>
      </c:tx>
      <c:layout>
        <c:manualLayout>
          <c:xMode val="edge"/>
          <c:yMode val="edge"/>
          <c:x val="0.23454443651986764"/>
          <c:y val="1.1737642151541956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PT Sans" panose="020B0503020203020204" pitchFamily="34" charset="0"/>
              <a:ea typeface="+mn-ea"/>
              <a:cs typeface="+mn-cs"/>
            </a:defRPr>
          </a:pPr>
          <a:endParaRPr lang="en-US"/>
        </a:p>
      </c:txPr>
    </c:title>
    <c:autoTitleDeleted val="0"/>
    <c:pivotFmts>
      <c:pivotFmt>
        <c:idx val="0"/>
        <c:spPr>
          <a:solidFill>
            <a:srgbClr val="0070C0"/>
          </a:solidFill>
          <a:ln>
            <a:solidFill>
              <a:srgbClr val="0070C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0070C0"/>
          </a:solidFill>
          <a:ln>
            <a:solidFill>
              <a:srgbClr val="0070C0"/>
            </a:solidFill>
          </a:ln>
          <a:effectLst/>
        </c:spPr>
        <c:dLbl>
          <c:idx val="0"/>
          <c:layout>
            <c:manualLayout>
              <c:x val="0"/>
              <c:y val="-6.2447487760305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0070C0"/>
          </a:solidFill>
          <a:ln>
            <a:solidFill>
              <a:srgbClr val="0070C0"/>
            </a:solidFill>
          </a:ln>
          <a:effectLst/>
        </c:spPr>
        <c:dLbl>
          <c:idx val="0"/>
          <c:layout>
            <c:manualLayout>
              <c:x val="0"/>
              <c:y val="-4.333167881235475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0070C0"/>
          </a:solidFill>
          <a:ln>
            <a:solidFill>
              <a:srgbClr val="0070C0"/>
            </a:solidFill>
          </a:ln>
          <a:effectLst/>
        </c:spPr>
        <c:dLbl>
          <c:idx val="0"/>
          <c:layout>
            <c:manualLayout>
              <c:x val="-2.9689265664046622E-17"/>
              <c:y val="-2.510863434334318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0070C0"/>
          </a:solidFill>
          <a:ln>
            <a:solidFill>
              <a:srgbClr val="0070C0"/>
            </a:solidFill>
          </a:ln>
          <a:effectLst/>
        </c:spPr>
        <c:dLbl>
          <c:idx val="0"/>
          <c:layout>
            <c:manualLayout>
              <c:x val="0"/>
              <c:y val="-0.1615138866953951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0070C0"/>
          </a:solidFill>
          <a:ln>
            <a:solidFill>
              <a:srgbClr val="0070C0"/>
            </a:solidFill>
          </a:ln>
          <a:effectLst/>
        </c:spPr>
        <c:dLbl>
          <c:idx val="0"/>
          <c:layout>
            <c:manualLayout>
              <c:x val="0"/>
              <c:y val="-0.148674954312659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0070C0"/>
          </a:solidFill>
          <a:ln>
            <a:solidFill>
              <a:srgbClr val="0070C0"/>
            </a:solidFill>
          </a:ln>
          <a:effectLst/>
        </c:spPr>
        <c:dLbl>
          <c:idx val="0"/>
          <c:layout>
            <c:manualLayout>
              <c:x val="-5.9378531328093245E-17"/>
              <c:y val="-0.2624551587212056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0070C0"/>
          </a:solidFill>
          <a:ln>
            <a:solidFill>
              <a:srgbClr val="0070C0"/>
            </a:solidFill>
          </a:ln>
          <a:effectLst/>
        </c:spPr>
        <c:dLbl>
          <c:idx val="0"/>
          <c:layout>
            <c:manualLayout>
              <c:x val="0"/>
              <c:y val="-4.180064526318175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0070C0"/>
          </a:solidFill>
          <a:ln>
            <a:solidFill>
              <a:srgbClr val="0070C0"/>
            </a:solidFill>
          </a:ln>
          <a:effectLst/>
        </c:spPr>
        <c:dLbl>
          <c:idx val="0"/>
          <c:layout>
            <c:manualLayout>
              <c:x val="1.6194331983805073E-3"/>
              <c:y val="-0.174089750242537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0070C0"/>
          </a:solidFill>
          <a:ln>
            <a:solidFill>
              <a:srgbClr val="0070C0"/>
            </a:solidFill>
          </a:ln>
          <a:effectLst/>
        </c:spPr>
        <c:dLbl>
          <c:idx val="0"/>
          <c:layout>
            <c:manualLayout>
              <c:x val="0"/>
              <c:y val="-5.07905602057622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0070C0"/>
          </a:solidFill>
          <a:ln>
            <a:solidFill>
              <a:srgbClr val="0070C0"/>
            </a:solidFill>
          </a:ln>
          <a:effectLst/>
        </c:spPr>
        <c:dLbl>
          <c:idx val="0"/>
          <c:layout>
            <c:manualLayout>
              <c:x val="1.6194331983805667E-3"/>
              <c:y val="-7.771743789905917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0070C0"/>
          </a:solidFill>
          <a:ln>
            <a:solidFill>
              <a:srgbClr val="0070C0"/>
            </a:solidFill>
          </a:ln>
          <a:effectLst/>
        </c:spPr>
        <c:dLbl>
          <c:idx val="0"/>
          <c:layout>
            <c:manualLayout>
              <c:x val="0"/>
              <c:y val="-0.102456061187194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0070C0"/>
          </a:solidFill>
          <a:ln>
            <a:solidFill>
              <a:srgbClr val="0070C0"/>
            </a:solidFill>
          </a:ln>
          <a:effectLst/>
        </c:spPr>
        <c:dLbl>
          <c:idx val="0"/>
          <c:layout>
            <c:manualLayout>
              <c:x val="1.6194331983805667E-3"/>
              <c:y val="-4.54533763508787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solidFill>
            <a:srgbClr val="0070C0"/>
          </a:solidFill>
          <a:ln>
            <a:solidFill>
              <a:srgbClr val="0070C0"/>
            </a:solidFill>
          </a:ln>
          <a:effectLst/>
        </c:spPr>
        <c:dLbl>
          <c:idx val="0"/>
          <c:layout>
            <c:manualLayout>
              <c:x val="-1.1875706265618649E-16"/>
              <c:y val="-4.757394580691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0070C0"/>
          </a:solidFill>
          <a:ln>
            <a:solidFill>
              <a:srgbClr val="0070C0"/>
            </a:solidFill>
          </a:ln>
          <a:effectLst/>
        </c:spPr>
        <c:dLbl>
          <c:idx val="0"/>
          <c:layout>
            <c:manualLayout>
              <c:x val="3.2388663967610146E-3"/>
              <c:y val="-5.05699072716197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5"/>
        <c:spPr>
          <a:solidFill>
            <a:srgbClr val="0070C0"/>
          </a:solidFill>
          <a:ln>
            <a:solidFill>
              <a:srgbClr val="0070C0"/>
            </a:solidFill>
          </a:ln>
          <a:effectLst/>
        </c:spPr>
      </c:pivotFmt>
      <c:pivotFmt>
        <c:idx val="16"/>
        <c:spPr>
          <a:solidFill>
            <a:srgbClr val="0070C0"/>
          </a:solidFill>
          <a:ln>
            <a:solidFill>
              <a:srgbClr val="0070C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rgbClr val="0070C0"/>
          </a:solidFill>
          <a:ln>
            <a:solidFill>
              <a:srgbClr val="0070C0"/>
            </a:solidFill>
          </a:ln>
          <a:effectLst/>
        </c:spPr>
        <c:dLbl>
          <c:idx val="0"/>
          <c:layout>
            <c:manualLayout>
              <c:x val="0"/>
              <c:y val="-4.333167881235475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0070C0"/>
          </a:solidFill>
          <a:ln>
            <a:solidFill>
              <a:srgbClr val="0070C0"/>
            </a:solidFill>
          </a:ln>
          <a:effectLst/>
        </c:spPr>
        <c:dLbl>
          <c:idx val="0"/>
          <c:layout>
            <c:manualLayout>
              <c:x val="0"/>
              <c:y val="-6.2447487760305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0070C0"/>
          </a:solidFill>
          <a:ln>
            <a:solidFill>
              <a:srgbClr val="0070C0"/>
            </a:solidFill>
          </a:ln>
          <a:effectLst/>
        </c:spPr>
        <c:dLbl>
          <c:idx val="0"/>
          <c:layout>
            <c:manualLayout>
              <c:x val="-2.9689265664046622E-17"/>
              <c:y val="-2.510863434334318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0"/>
        <c:spPr>
          <a:solidFill>
            <a:srgbClr val="0070C0"/>
          </a:solidFill>
          <a:ln>
            <a:solidFill>
              <a:srgbClr val="0070C0"/>
            </a:solidFill>
          </a:ln>
          <a:effectLst/>
        </c:spPr>
        <c:dLbl>
          <c:idx val="0"/>
          <c:layout>
            <c:manualLayout>
              <c:x val="0"/>
              <c:y val="-0.1615138866953951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1"/>
        <c:spPr>
          <a:solidFill>
            <a:srgbClr val="0070C0"/>
          </a:solidFill>
          <a:ln>
            <a:solidFill>
              <a:srgbClr val="0070C0"/>
            </a:solidFill>
          </a:ln>
          <a:effectLst/>
        </c:spPr>
        <c:dLbl>
          <c:idx val="0"/>
          <c:layout>
            <c:manualLayout>
              <c:x val="0"/>
              <c:y val="-0.148674954312659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0070C0"/>
          </a:solidFill>
          <a:ln>
            <a:solidFill>
              <a:srgbClr val="0070C0"/>
            </a:solidFill>
          </a:ln>
          <a:effectLst/>
        </c:spPr>
        <c:dLbl>
          <c:idx val="0"/>
          <c:layout>
            <c:manualLayout>
              <c:x val="0"/>
              <c:y val="-4.180064526318175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3"/>
        <c:spPr>
          <a:solidFill>
            <a:srgbClr val="0070C0"/>
          </a:solidFill>
          <a:ln>
            <a:solidFill>
              <a:srgbClr val="0070C0"/>
            </a:solidFill>
          </a:ln>
          <a:effectLst/>
        </c:spPr>
        <c:dLbl>
          <c:idx val="0"/>
          <c:layout>
            <c:manualLayout>
              <c:x val="-5.9378531328093245E-17"/>
              <c:y val="-0.2624551587212056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4"/>
        <c:spPr>
          <a:solidFill>
            <a:srgbClr val="0070C0"/>
          </a:solidFill>
          <a:ln>
            <a:solidFill>
              <a:srgbClr val="0070C0"/>
            </a:solidFill>
          </a:ln>
          <a:effectLst/>
        </c:spPr>
        <c:dLbl>
          <c:idx val="0"/>
          <c:layout>
            <c:manualLayout>
              <c:x val="1.6194331983805073E-3"/>
              <c:y val="-0.174089750242537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5"/>
        <c:spPr>
          <a:solidFill>
            <a:srgbClr val="0070C0"/>
          </a:solidFill>
          <a:ln>
            <a:solidFill>
              <a:srgbClr val="0070C0"/>
            </a:solidFill>
          </a:ln>
          <a:effectLst/>
        </c:spPr>
        <c:dLbl>
          <c:idx val="0"/>
          <c:layout>
            <c:manualLayout>
              <c:x val="0"/>
              <c:y val="-5.07905602057622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6"/>
        <c:spPr>
          <a:solidFill>
            <a:srgbClr val="0070C0"/>
          </a:solidFill>
          <a:ln>
            <a:solidFill>
              <a:srgbClr val="0070C0"/>
            </a:solidFill>
          </a:ln>
          <a:effectLst/>
        </c:spPr>
        <c:dLbl>
          <c:idx val="0"/>
          <c:layout>
            <c:manualLayout>
              <c:x val="1.6194331983805667E-3"/>
              <c:y val="-7.771743789905917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7"/>
        <c:spPr>
          <a:solidFill>
            <a:srgbClr val="0070C0"/>
          </a:solidFill>
          <a:ln>
            <a:solidFill>
              <a:srgbClr val="0070C0"/>
            </a:solidFill>
          </a:ln>
          <a:effectLst/>
        </c:spPr>
        <c:dLbl>
          <c:idx val="0"/>
          <c:layout>
            <c:manualLayout>
              <c:x val="0"/>
              <c:y val="-0.102456061187194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8"/>
        <c:spPr>
          <a:solidFill>
            <a:srgbClr val="0070C0"/>
          </a:solidFill>
          <a:ln>
            <a:solidFill>
              <a:srgbClr val="0070C0"/>
            </a:solidFill>
          </a:ln>
          <a:effectLst/>
        </c:spPr>
        <c:dLbl>
          <c:idx val="0"/>
          <c:layout>
            <c:manualLayout>
              <c:x val="1.6194331983805667E-3"/>
              <c:y val="-4.54533763508787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9"/>
        <c:spPr>
          <a:solidFill>
            <a:srgbClr val="0070C0"/>
          </a:solidFill>
          <a:ln>
            <a:solidFill>
              <a:srgbClr val="0070C0"/>
            </a:solidFill>
          </a:ln>
          <a:effectLst/>
        </c:spPr>
        <c:dLbl>
          <c:idx val="0"/>
          <c:layout>
            <c:manualLayout>
              <c:x val="-1.1875706265618649E-16"/>
              <c:y val="-4.757394580691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0"/>
        <c:spPr>
          <a:solidFill>
            <a:srgbClr val="0070C0"/>
          </a:solidFill>
          <a:ln>
            <a:solidFill>
              <a:srgbClr val="0070C0"/>
            </a:solidFill>
          </a:ln>
          <a:effectLst/>
        </c:spPr>
        <c:dLbl>
          <c:idx val="0"/>
          <c:layout>
            <c:manualLayout>
              <c:x val="3.2388663967610146E-3"/>
              <c:y val="-5.05699072716197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1"/>
        <c:spPr>
          <a:solidFill>
            <a:srgbClr val="0070C0"/>
          </a:solidFill>
          <a:ln>
            <a:solidFill>
              <a:srgbClr val="0070C0"/>
            </a:solidFill>
          </a:ln>
          <a:effectLst/>
        </c:spPr>
      </c:pivotFmt>
      <c:pivotFmt>
        <c:idx val="32"/>
        <c:spPr>
          <a:solidFill>
            <a:srgbClr val="0070C0"/>
          </a:solidFill>
          <a:ln>
            <a:solidFill>
              <a:srgbClr val="0070C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rgbClr val="0070C0"/>
          </a:solidFill>
          <a:ln>
            <a:solidFill>
              <a:srgbClr val="0070C0"/>
            </a:solidFill>
          </a:ln>
          <a:effectLst/>
        </c:spPr>
        <c:dLbl>
          <c:idx val="0"/>
          <c:layout>
            <c:manualLayout>
              <c:x val="0"/>
              <c:y val="-4.333167881235475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4"/>
        <c:spPr>
          <a:solidFill>
            <a:srgbClr val="0070C0"/>
          </a:solidFill>
          <a:ln>
            <a:solidFill>
              <a:srgbClr val="0070C0"/>
            </a:solidFill>
          </a:ln>
          <a:effectLst/>
        </c:spPr>
        <c:dLbl>
          <c:idx val="0"/>
          <c:layout>
            <c:manualLayout>
              <c:x val="0"/>
              <c:y val="-6.2447487760305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5"/>
        <c:spPr>
          <a:solidFill>
            <a:srgbClr val="0070C0"/>
          </a:solidFill>
          <a:ln>
            <a:solidFill>
              <a:srgbClr val="0070C0"/>
            </a:solidFill>
          </a:ln>
          <a:effectLst/>
        </c:spPr>
        <c:dLbl>
          <c:idx val="0"/>
          <c:layout>
            <c:manualLayout>
              <c:x val="-2.9689265664046622E-17"/>
              <c:y val="-2.510863434334318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6"/>
        <c:spPr>
          <a:solidFill>
            <a:srgbClr val="0070C0"/>
          </a:solidFill>
          <a:ln>
            <a:solidFill>
              <a:srgbClr val="0070C0"/>
            </a:solidFill>
          </a:ln>
          <a:effectLst/>
        </c:spPr>
        <c:dLbl>
          <c:idx val="0"/>
          <c:layout>
            <c:manualLayout>
              <c:x val="0"/>
              <c:y val="-0.1615138866953951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7"/>
        <c:spPr>
          <a:solidFill>
            <a:srgbClr val="0070C0"/>
          </a:solidFill>
          <a:ln>
            <a:solidFill>
              <a:srgbClr val="0070C0"/>
            </a:solidFill>
          </a:ln>
          <a:effectLst/>
        </c:spPr>
        <c:dLbl>
          <c:idx val="0"/>
          <c:layout>
            <c:manualLayout>
              <c:x val="0"/>
              <c:y val="-0.148674954312659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8"/>
        <c:spPr>
          <a:solidFill>
            <a:srgbClr val="0070C0"/>
          </a:solidFill>
          <a:ln>
            <a:solidFill>
              <a:srgbClr val="0070C0"/>
            </a:solidFill>
          </a:ln>
          <a:effectLst/>
        </c:spPr>
        <c:dLbl>
          <c:idx val="0"/>
          <c:layout>
            <c:manualLayout>
              <c:x val="0"/>
              <c:y val="-4.180064526318175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9"/>
        <c:spPr>
          <a:solidFill>
            <a:srgbClr val="0070C0"/>
          </a:solidFill>
          <a:ln>
            <a:solidFill>
              <a:srgbClr val="0070C0"/>
            </a:solidFill>
          </a:ln>
          <a:effectLst/>
        </c:spPr>
        <c:dLbl>
          <c:idx val="0"/>
          <c:layout>
            <c:manualLayout>
              <c:x val="-5.9378531328093245E-17"/>
              <c:y val="-0.2624551587212056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0"/>
        <c:spPr>
          <a:solidFill>
            <a:srgbClr val="0070C0"/>
          </a:solidFill>
          <a:ln>
            <a:solidFill>
              <a:srgbClr val="0070C0"/>
            </a:solidFill>
          </a:ln>
          <a:effectLst/>
        </c:spPr>
        <c:dLbl>
          <c:idx val="0"/>
          <c:layout>
            <c:manualLayout>
              <c:x val="1.6194331983805073E-3"/>
              <c:y val="-0.174089750242537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1"/>
        <c:spPr>
          <a:solidFill>
            <a:srgbClr val="0070C0"/>
          </a:solidFill>
          <a:ln>
            <a:solidFill>
              <a:srgbClr val="0070C0"/>
            </a:solidFill>
          </a:ln>
          <a:effectLst/>
        </c:spPr>
        <c:dLbl>
          <c:idx val="0"/>
          <c:layout>
            <c:manualLayout>
              <c:x val="0"/>
              <c:y val="-5.07905602057622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2"/>
        <c:spPr>
          <a:solidFill>
            <a:srgbClr val="0070C0"/>
          </a:solidFill>
          <a:ln>
            <a:solidFill>
              <a:srgbClr val="0070C0"/>
            </a:solidFill>
          </a:ln>
          <a:effectLst/>
        </c:spPr>
        <c:dLbl>
          <c:idx val="0"/>
          <c:layout>
            <c:manualLayout>
              <c:x val="1.6194331983805667E-3"/>
              <c:y val="-7.771743789905917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3"/>
        <c:spPr>
          <a:solidFill>
            <a:srgbClr val="0070C0"/>
          </a:solidFill>
          <a:ln>
            <a:solidFill>
              <a:srgbClr val="0070C0"/>
            </a:solidFill>
          </a:ln>
          <a:effectLst/>
        </c:spPr>
        <c:dLbl>
          <c:idx val="0"/>
          <c:layout>
            <c:manualLayout>
              <c:x val="0"/>
              <c:y val="-0.102456061187194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4"/>
        <c:spPr>
          <a:solidFill>
            <a:srgbClr val="0070C0"/>
          </a:solidFill>
          <a:ln>
            <a:solidFill>
              <a:srgbClr val="0070C0"/>
            </a:solidFill>
          </a:ln>
          <a:effectLst/>
        </c:spPr>
        <c:dLbl>
          <c:idx val="0"/>
          <c:layout>
            <c:manualLayout>
              <c:x val="1.6194331983805667E-3"/>
              <c:y val="-4.54533763508787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5"/>
        <c:spPr>
          <a:solidFill>
            <a:srgbClr val="0070C0"/>
          </a:solidFill>
          <a:ln>
            <a:solidFill>
              <a:srgbClr val="0070C0"/>
            </a:solidFill>
          </a:ln>
          <a:effectLst/>
        </c:spPr>
        <c:dLbl>
          <c:idx val="0"/>
          <c:layout>
            <c:manualLayout>
              <c:x val="-1.1875706265618649E-16"/>
              <c:y val="-4.757394580691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6"/>
        <c:spPr>
          <a:solidFill>
            <a:srgbClr val="0070C0"/>
          </a:solidFill>
          <a:ln>
            <a:solidFill>
              <a:srgbClr val="0070C0"/>
            </a:solidFill>
          </a:ln>
          <a:effectLst/>
        </c:spPr>
        <c:dLbl>
          <c:idx val="0"/>
          <c:layout>
            <c:manualLayout>
              <c:x val="3.2388663967610146E-3"/>
              <c:y val="-5.05699072716197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7"/>
        <c:spPr>
          <a:solidFill>
            <a:srgbClr val="0070C0"/>
          </a:solidFill>
          <a:ln>
            <a:solidFill>
              <a:srgbClr val="0070C0"/>
            </a:solidFill>
          </a:ln>
          <a:effectLst/>
        </c:spPr>
      </c:pivotFmt>
      <c:pivotFmt>
        <c:idx val="48"/>
        <c:spPr>
          <a:solidFill>
            <a:srgbClr val="0070C0"/>
          </a:solidFill>
          <a:ln>
            <a:solidFill>
              <a:srgbClr val="0070C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9"/>
        <c:spPr>
          <a:solidFill>
            <a:srgbClr val="0070C0"/>
          </a:solidFill>
          <a:ln>
            <a:solidFill>
              <a:srgbClr val="0070C0"/>
            </a:solidFill>
          </a:ln>
          <a:effectLst/>
        </c:spPr>
        <c:dLbl>
          <c:idx val="0"/>
          <c:layout>
            <c:manualLayout>
              <c:x val="0"/>
              <c:y val="-4.333167881235475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0"/>
        <c:spPr>
          <a:solidFill>
            <a:srgbClr val="0070C0"/>
          </a:solidFill>
          <a:ln>
            <a:solidFill>
              <a:srgbClr val="0070C0"/>
            </a:solidFill>
          </a:ln>
          <a:effectLst/>
        </c:spPr>
        <c:dLbl>
          <c:idx val="0"/>
          <c:layout>
            <c:manualLayout>
              <c:x val="0"/>
              <c:y val="-6.2447487760305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1"/>
        <c:spPr>
          <a:solidFill>
            <a:srgbClr val="0070C0"/>
          </a:solidFill>
          <a:ln>
            <a:solidFill>
              <a:srgbClr val="0070C0"/>
            </a:solidFill>
          </a:ln>
          <a:effectLst/>
        </c:spPr>
        <c:dLbl>
          <c:idx val="0"/>
          <c:layout>
            <c:manualLayout>
              <c:x val="-2.9689265664046622E-17"/>
              <c:y val="-2.510863434334318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2"/>
        <c:spPr>
          <a:solidFill>
            <a:srgbClr val="0070C0"/>
          </a:solidFill>
          <a:ln>
            <a:solidFill>
              <a:srgbClr val="0070C0"/>
            </a:solidFill>
          </a:ln>
          <a:effectLst/>
        </c:spPr>
        <c:dLbl>
          <c:idx val="0"/>
          <c:layout>
            <c:manualLayout>
              <c:x val="0"/>
              <c:y val="-0.1615138866953951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3"/>
        <c:spPr>
          <a:solidFill>
            <a:srgbClr val="0070C0"/>
          </a:solidFill>
          <a:ln>
            <a:solidFill>
              <a:srgbClr val="0070C0"/>
            </a:solidFill>
          </a:ln>
          <a:effectLst/>
        </c:spPr>
        <c:dLbl>
          <c:idx val="0"/>
          <c:layout>
            <c:manualLayout>
              <c:x val="0"/>
              <c:y val="-0.148674954312659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4"/>
        <c:spPr>
          <a:solidFill>
            <a:srgbClr val="0070C0"/>
          </a:solidFill>
          <a:ln>
            <a:solidFill>
              <a:srgbClr val="0070C0"/>
            </a:solidFill>
          </a:ln>
          <a:effectLst/>
        </c:spPr>
        <c:dLbl>
          <c:idx val="0"/>
          <c:layout>
            <c:manualLayout>
              <c:x val="0"/>
              <c:y val="-4.180064526318175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5"/>
        <c:spPr>
          <a:solidFill>
            <a:srgbClr val="0070C0"/>
          </a:solidFill>
          <a:ln>
            <a:solidFill>
              <a:srgbClr val="0070C0"/>
            </a:solidFill>
          </a:ln>
          <a:effectLst/>
        </c:spPr>
        <c:dLbl>
          <c:idx val="0"/>
          <c:layout>
            <c:manualLayout>
              <c:x val="-5.9378531328093245E-17"/>
              <c:y val="-0.2624551587212056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6"/>
        <c:spPr>
          <a:solidFill>
            <a:srgbClr val="0070C0"/>
          </a:solidFill>
          <a:ln>
            <a:solidFill>
              <a:srgbClr val="0070C0"/>
            </a:solidFill>
          </a:ln>
          <a:effectLst/>
        </c:spPr>
        <c:dLbl>
          <c:idx val="0"/>
          <c:layout>
            <c:manualLayout>
              <c:x val="1.6194331983805073E-3"/>
              <c:y val="-0.174089750242537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7"/>
        <c:spPr>
          <a:solidFill>
            <a:srgbClr val="0070C0"/>
          </a:solidFill>
          <a:ln>
            <a:solidFill>
              <a:srgbClr val="0070C0"/>
            </a:solidFill>
          </a:ln>
          <a:effectLst/>
        </c:spPr>
        <c:dLbl>
          <c:idx val="0"/>
          <c:layout>
            <c:manualLayout>
              <c:x val="0"/>
              <c:y val="-5.07905602057622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8"/>
        <c:spPr>
          <a:solidFill>
            <a:srgbClr val="0070C0"/>
          </a:solidFill>
          <a:ln>
            <a:solidFill>
              <a:srgbClr val="0070C0"/>
            </a:solidFill>
          </a:ln>
          <a:effectLst/>
        </c:spPr>
        <c:dLbl>
          <c:idx val="0"/>
          <c:layout>
            <c:manualLayout>
              <c:x val="1.6194331983805667E-3"/>
              <c:y val="-7.771743789905917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9"/>
        <c:spPr>
          <a:solidFill>
            <a:srgbClr val="0070C0"/>
          </a:solidFill>
          <a:ln>
            <a:solidFill>
              <a:srgbClr val="0070C0"/>
            </a:solidFill>
          </a:ln>
          <a:effectLst/>
        </c:spPr>
        <c:dLbl>
          <c:idx val="0"/>
          <c:layout>
            <c:manualLayout>
              <c:x val="0"/>
              <c:y val="-0.102456061187194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0"/>
        <c:spPr>
          <a:solidFill>
            <a:srgbClr val="0070C0"/>
          </a:solidFill>
          <a:ln>
            <a:solidFill>
              <a:srgbClr val="0070C0"/>
            </a:solidFill>
          </a:ln>
          <a:effectLst/>
        </c:spPr>
        <c:dLbl>
          <c:idx val="0"/>
          <c:layout>
            <c:manualLayout>
              <c:x val="1.6194331983805667E-3"/>
              <c:y val="-4.54533763508787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1"/>
        <c:spPr>
          <a:solidFill>
            <a:srgbClr val="0070C0"/>
          </a:solidFill>
          <a:ln>
            <a:solidFill>
              <a:srgbClr val="0070C0"/>
            </a:solidFill>
          </a:ln>
          <a:effectLst/>
        </c:spPr>
        <c:dLbl>
          <c:idx val="0"/>
          <c:layout>
            <c:manualLayout>
              <c:x val="-1.1875706265618649E-16"/>
              <c:y val="-4.757394580691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2"/>
        <c:spPr>
          <a:solidFill>
            <a:srgbClr val="0070C0"/>
          </a:solidFill>
          <a:ln>
            <a:solidFill>
              <a:srgbClr val="0070C0"/>
            </a:solidFill>
          </a:ln>
          <a:effectLst/>
        </c:spPr>
        <c:dLbl>
          <c:idx val="0"/>
          <c:layout>
            <c:manualLayout>
              <c:x val="3.2388663967610146E-3"/>
              <c:y val="-5.05699072716197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3"/>
        <c:spPr>
          <a:solidFill>
            <a:srgbClr val="0070C0"/>
          </a:solidFill>
          <a:ln>
            <a:solidFill>
              <a:srgbClr val="0070C0"/>
            </a:solidFill>
          </a:ln>
          <a:effectLst/>
        </c:spPr>
      </c:pivotFmt>
      <c:pivotFmt>
        <c:idx val="64"/>
        <c:spPr>
          <a:solidFill>
            <a:srgbClr val="0070C0"/>
          </a:solidFill>
          <a:ln>
            <a:solidFill>
              <a:srgbClr val="0070C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5"/>
        <c:spPr>
          <a:solidFill>
            <a:srgbClr val="0070C0"/>
          </a:solidFill>
          <a:ln>
            <a:solidFill>
              <a:srgbClr val="0070C0"/>
            </a:solidFill>
          </a:ln>
          <a:effectLst/>
        </c:spPr>
        <c:dLbl>
          <c:idx val="0"/>
          <c:layout>
            <c:manualLayout>
              <c:x val="0"/>
              <c:y val="-4.333167881235475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6"/>
        <c:spPr>
          <a:solidFill>
            <a:srgbClr val="0070C0"/>
          </a:solidFill>
          <a:ln>
            <a:solidFill>
              <a:srgbClr val="0070C0"/>
            </a:solidFill>
          </a:ln>
          <a:effectLst/>
        </c:spPr>
        <c:dLbl>
          <c:idx val="0"/>
          <c:layout>
            <c:manualLayout>
              <c:x val="0"/>
              <c:y val="-6.2447487760305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7"/>
        <c:spPr>
          <a:solidFill>
            <a:srgbClr val="0070C0"/>
          </a:solidFill>
          <a:ln>
            <a:solidFill>
              <a:srgbClr val="0070C0"/>
            </a:solidFill>
          </a:ln>
          <a:effectLst/>
        </c:spPr>
        <c:dLbl>
          <c:idx val="0"/>
          <c:layout>
            <c:manualLayout>
              <c:x val="-2.9689265664046622E-17"/>
              <c:y val="-2.510863434334318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8"/>
        <c:spPr>
          <a:solidFill>
            <a:srgbClr val="0070C0"/>
          </a:solidFill>
          <a:ln>
            <a:solidFill>
              <a:srgbClr val="0070C0"/>
            </a:solidFill>
          </a:ln>
          <a:effectLst/>
        </c:spPr>
        <c:dLbl>
          <c:idx val="0"/>
          <c:layout>
            <c:manualLayout>
              <c:x val="0"/>
              <c:y val="-0.16151388669539515"/>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9"/>
        <c:spPr>
          <a:solidFill>
            <a:srgbClr val="0070C0"/>
          </a:solidFill>
          <a:ln>
            <a:solidFill>
              <a:srgbClr val="0070C0"/>
            </a:solidFill>
          </a:ln>
          <a:effectLst/>
        </c:spPr>
        <c:dLbl>
          <c:idx val="0"/>
          <c:layout>
            <c:manualLayout>
              <c:x val="0"/>
              <c:y val="-0.14867495431265934"/>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0"/>
        <c:spPr>
          <a:solidFill>
            <a:srgbClr val="0070C0"/>
          </a:solidFill>
          <a:ln>
            <a:solidFill>
              <a:srgbClr val="0070C0"/>
            </a:solidFill>
          </a:ln>
          <a:effectLst/>
        </c:spPr>
        <c:dLbl>
          <c:idx val="0"/>
          <c:layout>
            <c:manualLayout>
              <c:x val="0"/>
              <c:y val="-4.180064526318175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1"/>
        <c:spPr>
          <a:solidFill>
            <a:srgbClr val="0070C0"/>
          </a:solidFill>
          <a:ln>
            <a:solidFill>
              <a:srgbClr val="0070C0"/>
            </a:solidFill>
          </a:ln>
          <a:effectLst/>
        </c:spPr>
        <c:dLbl>
          <c:idx val="0"/>
          <c:layout>
            <c:manualLayout>
              <c:x val="-5.9378531328093245E-17"/>
              <c:y val="-0.2624551587212056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2"/>
        <c:spPr>
          <a:solidFill>
            <a:srgbClr val="0070C0"/>
          </a:solidFill>
          <a:ln>
            <a:solidFill>
              <a:srgbClr val="0070C0"/>
            </a:solidFill>
          </a:ln>
          <a:effectLst/>
        </c:spPr>
        <c:dLbl>
          <c:idx val="0"/>
          <c:layout>
            <c:manualLayout>
              <c:x val="1.6194331983805073E-3"/>
              <c:y val="-0.1740897502425377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3"/>
        <c:spPr>
          <a:solidFill>
            <a:srgbClr val="0070C0"/>
          </a:solidFill>
          <a:ln>
            <a:solidFill>
              <a:srgbClr val="0070C0"/>
            </a:solidFill>
          </a:ln>
          <a:effectLst/>
        </c:spPr>
        <c:dLbl>
          <c:idx val="0"/>
          <c:layout>
            <c:manualLayout>
              <c:x val="0"/>
              <c:y val="-5.0790560205762246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4"/>
        <c:spPr>
          <a:solidFill>
            <a:srgbClr val="0070C0"/>
          </a:solidFill>
          <a:ln>
            <a:solidFill>
              <a:srgbClr val="0070C0"/>
            </a:solidFill>
          </a:ln>
          <a:effectLst/>
        </c:spPr>
        <c:dLbl>
          <c:idx val="0"/>
          <c:layout>
            <c:manualLayout>
              <c:x val="1.6194331983805667E-3"/>
              <c:y val="-7.771743789905917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5"/>
        <c:spPr>
          <a:solidFill>
            <a:srgbClr val="0070C0"/>
          </a:solidFill>
          <a:ln>
            <a:solidFill>
              <a:srgbClr val="0070C0"/>
            </a:solidFill>
          </a:ln>
          <a:effectLst/>
        </c:spPr>
        <c:dLbl>
          <c:idx val="0"/>
          <c:layout>
            <c:manualLayout>
              <c:x val="0"/>
              <c:y val="-0.10245606118719401"/>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6"/>
        <c:spPr>
          <a:solidFill>
            <a:srgbClr val="0070C0"/>
          </a:solidFill>
          <a:ln>
            <a:solidFill>
              <a:srgbClr val="0070C0"/>
            </a:solidFill>
          </a:ln>
          <a:effectLst/>
        </c:spPr>
        <c:dLbl>
          <c:idx val="0"/>
          <c:layout>
            <c:manualLayout>
              <c:x val="1.6194331983805667E-3"/>
              <c:y val="-4.54533763508787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7"/>
        <c:spPr>
          <a:solidFill>
            <a:srgbClr val="0070C0"/>
          </a:solidFill>
          <a:ln>
            <a:solidFill>
              <a:srgbClr val="0070C0"/>
            </a:solidFill>
          </a:ln>
          <a:effectLst/>
        </c:spPr>
        <c:dLbl>
          <c:idx val="0"/>
          <c:layout>
            <c:manualLayout>
              <c:x val="-1.1875706265618649E-16"/>
              <c:y val="-4.75739458069174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8"/>
        <c:spPr>
          <a:solidFill>
            <a:srgbClr val="0070C0"/>
          </a:solidFill>
          <a:ln>
            <a:solidFill>
              <a:srgbClr val="0070C0"/>
            </a:solidFill>
          </a:ln>
          <a:effectLst/>
        </c:spPr>
        <c:dLbl>
          <c:idx val="0"/>
          <c:layout>
            <c:manualLayout>
              <c:x val="3.2388663967610146E-3"/>
              <c:y val="-5.056990727161970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9"/>
        <c:spPr>
          <a:solidFill>
            <a:srgbClr val="0070C0"/>
          </a:solidFill>
          <a:ln>
            <a:solidFill>
              <a:srgbClr val="0070C0"/>
            </a:solidFill>
          </a:ln>
          <a:effectLst/>
        </c:spPr>
      </c:pivotFmt>
    </c:pivotFmts>
    <c:plotArea>
      <c:layout>
        <c:manualLayout>
          <c:layoutTarget val="inner"/>
          <c:xMode val="edge"/>
          <c:yMode val="edge"/>
          <c:x val="0.11661183441178763"/>
          <c:y val="0.11760732307842323"/>
          <c:w val="0.85205929775676648"/>
          <c:h val="0.53766347141389947"/>
        </c:manualLayout>
      </c:layout>
      <c:barChart>
        <c:barDir val="col"/>
        <c:grouping val="stacked"/>
        <c:varyColors val="0"/>
        <c:ser>
          <c:idx val="0"/>
          <c:order val="0"/>
          <c:tx>
            <c:strRef>
              <c:f>Reviews!$B$3</c:f>
              <c:strCache>
                <c:ptCount val="1"/>
                <c:pt idx="0">
                  <c:v>Total</c:v>
                </c:pt>
              </c:strCache>
            </c:strRef>
          </c:tx>
          <c:spPr>
            <a:solidFill>
              <a:srgbClr val="0070C0"/>
            </a:solidFill>
            <a:ln>
              <a:solidFill>
                <a:srgbClr val="0070C0"/>
              </a:solidFill>
            </a:ln>
            <a:effectLst/>
          </c:spPr>
          <c:invertIfNegative val="0"/>
          <c:dPt>
            <c:idx val="0"/>
            <c:invertIfNegative val="0"/>
            <c:bubble3D val="0"/>
            <c:spPr>
              <a:solidFill>
                <a:srgbClr val="0070C0"/>
              </a:solidFill>
              <a:ln>
                <a:solidFill>
                  <a:srgbClr val="0070C0"/>
                </a:solidFill>
              </a:ln>
              <a:effectLst/>
            </c:spPr>
            <c:extLst>
              <c:ext xmlns:c16="http://schemas.microsoft.com/office/drawing/2014/chart" uri="{C3380CC4-5D6E-409C-BE32-E72D297353CC}">
                <c16:uniqueId val="{00000001-CA2D-466B-BBAC-A0C8995AA301}"/>
              </c:ext>
            </c:extLst>
          </c:dPt>
          <c:dPt>
            <c:idx val="1"/>
            <c:invertIfNegative val="0"/>
            <c:bubble3D val="0"/>
            <c:spPr>
              <a:solidFill>
                <a:srgbClr val="0070C0"/>
              </a:solidFill>
              <a:ln>
                <a:solidFill>
                  <a:srgbClr val="0070C0"/>
                </a:solidFill>
              </a:ln>
              <a:effectLst/>
            </c:spPr>
            <c:extLst>
              <c:ext xmlns:c16="http://schemas.microsoft.com/office/drawing/2014/chart" uri="{C3380CC4-5D6E-409C-BE32-E72D297353CC}">
                <c16:uniqueId val="{00000003-CA2D-466B-BBAC-A0C8995AA301}"/>
              </c:ext>
            </c:extLst>
          </c:dPt>
          <c:dPt>
            <c:idx val="2"/>
            <c:invertIfNegative val="0"/>
            <c:bubble3D val="0"/>
            <c:spPr>
              <a:solidFill>
                <a:srgbClr val="0070C0"/>
              </a:solidFill>
              <a:ln>
                <a:solidFill>
                  <a:srgbClr val="0070C0"/>
                </a:solidFill>
              </a:ln>
              <a:effectLst/>
            </c:spPr>
            <c:extLst>
              <c:ext xmlns:c16="http://schemas.microsoft.com/office/drawing/2014/chart" uri="{C3380CC4-5D6E-409C-BE32-E72D297353CC}">
                <c16:uniqueId val="{00000005-CA2D-466B-BBAC-A0C8995AA301}"/>
              </c:ext>
            </c:extLst>
          </c:dPt>
          <c:dPt>
            <c:idx val="3"/>
            <c:invertIfNegative val="0"/>
            <c:bubble3D val="0"/>
            <c:spPr>
              <a:solidFill>
                <a:srgbClr val="0070C0"/>
              </a:solidFill>
              <a:ln>
                <a:solidFill>
                  <a:srgbClr val="0070C0"/>
                </a:solidFill>
              </a:ln>
              <a:effectLst/>
            </c:spPr>
            <c:extLst>
              <c:ext xmlns:c16="http://schemas.microsoft.com/office/drawing/2014/chart" uri="{C3380CC4-5D6E-409C-BE32-E72D297353CC}">
                <c16:uniqueId val="{00000007-CA2D-466B-BBAC-A0C8995AA301}"/>
              </c:ext>
            </c:extLst>
          </c:dPt>
          <c:dPt>
            <c:idx val="4"/>
            <c:invertIfNegative val="0"/>
            <c:bubble3D val="0"/>
            <c:spPr>
              <a:solidFill>
                <a:srgbClr val="0070C0"/>
              </a:solidFill>
              <a:ln>
                <a:solidFill>
                  <a:srgbClr val="0070C0"/>
                </a:solidFill>
              </a:ln>
              <a:effectLst/>
            </c:spPr>
            <c:extLst>
              <c:ext xmlns:c16="http://schemas.microsoft.com/office/drawing/2014/chart" uri="{C3380CC4-5D6E-409C-BE32-E72D297353CC}">
                <c16:uniqueId val="{00000009-CA2D-466B-BBAC-A0C8995AA301}"/>
              </c:ext>
            </c:extLst>
          </c:dPt>
          <c:dPt>
            <c:idx val="5"/>
            <c:invertIfNegative val="0"/>
            <c:bubble3D val="0"/>
            <c:spPr>
              <a:solidFill>
                <a:srgbClr val="0070C0"/>
              </a:solidFill>
              <a:ln>
                <a:solidFill>
                  <a:srgbClr val="0070C0"/>
                </a:solidFill>
              </a:ln>
              <a:effectLst/>
            </c:spPr>
            <c:extLst>
              <c:ext xmlns:c16="http://schemas.microsoft.com/office/drawing/2014/chart" uri="{C3380CC4-5D6E-409C-BE32-E72D297353CC}">
                <c16:uniqueId val="{0000000B-CA2D-466B-BBAC-A0C8995AA301}"/>
              </c:ext>
            </c:extLst>
          </c:dPt>
          <c:dPt>
            <c:idx val="6"/>
            <c:invertIfNegative val="0"/>
            <c:bubble3D val="0"/>
            <c:spPr>
              <a:solidFill>
                <a:srgbClr val="0070C0"/>
              </a:solidFill>
              <a:ln>
                <a:solidFill>
                  <a:srgbClr val="0070C0"/>
                </a:solidFill>
              </a:ln>
              <a:effectLst/>
            </c:spPr>
            <c:extLst>
              <c:ext xmlns:c16="http://schemas.microsoft.com/office/drawing/2014/chart" uri="{C3380CC4-5D6E-409C-BE32-E72D297353CC}">
                <c16:uniqueId val="{0000000D-CA2D-466B-BBAC-A0C8995AA301}"/>
              </c:ext>
            </c:extLst>
          </c:dPt>
          <c:dPt>
            <c:idx val="7"/>
            <c:invertIfNegative val="0"/>
            <c:bubble3D val="0"/>
            <c:spPr>
              <a:solidFill>
                <a:srgbClr val="0070C0"/>
              </a:solidFill>
              <a:ln>
                <a:solidFill>
                  <a:srgbClr val="0070C0"/>
                </a:solidFill>
              </a:ln>
              <a:effectLst/>
            </c:spPr>
            <c:extLst>
              <c:ext xmlns:c16="http://schemas.microsoft.com/office/drawing/2014/chart" uri="{C3380CC4-5D6E-409C-BE32-E72D297353CC}">
                <c16:uniqueId val="{0000000F-CA2D-466B-BBAC-A0C8995AA301}"/>
              </c:ext>
            </c:extLst>
          </c:dPt>
          <c:dPt>
            <c:idx val="8"/>
            <c:invertIfNegative val="0"/>
            <c:bubble3D val="0"/>
            <c:spPr>
              <a:solidFill>
                <a:srgbClr val="0070C0"/>
              </a:solidFill>
              <a:ln>
                <a:solidFill>
                  <a:srgbClr val="0070C0"/>
                </a:solidFill>
              </a:ln>
              <a:effectLst/>
            </c:spPr>
            <c:extLst>
              <c:ext xmlns:c16="http://schemas.microsoft.com/office/drawing/2014/chart" uri="{C3380CC4-5D6E-409C-BE32-E72D297353CC}">
                <c16:uniqueId val="{00000011-CA2D-466B-BBAC-A0C8995AA301}"/>
              </c:ext>
            </c:extLst>
          </c:dPt>
          <c:dPt>
            <c:idx val="9"/>
            <c:invertIfNegative val="0"/>
            <c:bubble3D val="0"/>
            <c:spPr>
              <a:solidFill>
                <a:srgbClr val="0070C0"/>
              </a:solidFill>
              <a:ln>
                <a:solidFill>
                  <a:srgbClr val="0070C0"/>
                </a:solidFill>
              </a:ln>
              <a:effectLst/>
            </c:spPr>
            <c:extLst>
              <c:ext xmlns:c16="http://schemas.microsoft.com/office/drawing/2014/chart" uri="{C3380CC4-5D6E-409C-BE32-E72D297353CC}">
                <c16:uniqueId val="{00000013-CA2D-466B-BBAC-A0C8995AA301}"/>
              </c:ext>
            </c:extLst>
          </c:dPt>
          <c:dPt>
            <c:idx val="10"/>
            <c:invertIfNegative val="0"/>
            <c:bubble3D val="0"/>
            <c:spPr>
              <a:solidFill>
                <a:srgbClr val="0070C0"/>
              </a:solidFill>
              <a:ln>
                <a:solidFill>
                  <a:srgbClr val="0070C0"/>
                </a:solidFill>
              </a:ln>
              <a:effectLst/>
            </c:spPr>
            <c:extLst>
              <c:ext xmlns:c16="http://schemas.microsoft.com/office/drawing/2014/chart" uri="{C3380CC4-5D6E-409C-BE32-E72D297353CC}">
                <c16:uniqueId val="{00000015-CA2D-466B-BBAC-A0C8995AA301}"/>
              </c:ext>
            </c:extLst>
          </c:dPt>
          <c:dPt>
            <c:idx val="11"/>
            <c:invertIfNegative val="0"/>
            <c:bubble3D val="0"/>
            <c:spPr>
              <a:solidFill>
                <a:srgbClr val="0070C0"/>
              </a:solidFill>
              <a:ln>
                <a:solidFill>
                  <a:srgbClr val="0070C0"/>
                </a:solidFill>
              </a:ln>
              <a:effectLst/>
            </c:spPr>
            <c:extLst>
              <c:ext xmlns:c16="http://schemas.microsoft.com/office/drawing/2014/chart" uri="{C3380CC4-5D6E-409C-BE32-E72D297353CC}">
                <c16:uniqueId val="{00000017-CA2D-466B-BBAC-A0C8995AA301}"/>
              </c:ext>
            </c:extLst>
          </c:dPt>
          <c:dPt>
            <c:idx val="12"/>
            <c:invertIfNegative val="0"/>
            <c:bubble3D val="0"/>
            <c:spPr>
              <a:solidFill>
                <a:srgbClr val="0070C0"/>
              </a:solidFill>
              <a:ln>
                <a:solidFill>
                  <a:srgbClr val="0070C0"/>
                </a:solidFill>
              </a:ln>
              <a:effectLst/>
            </c:spPr>
            <c:extLst>
              <c:ext xmlns:c16="http://schemas.microsoft.com/office/drawing/2014/chart" uri="{C3380CC4-5D6E-409C-BE32-E72D297353CC}">
                <c16:uniqueId val="{00000019-CA2D-466B-BBAC-A0C8995AA301}"/>
              </c:ext>
            </c:extLst>
          </c:dPt>
          <c:dPt>
            <c:idx val="13"/>
            <c:invertIfNegative val="0"/>
            <c:bubble3D val="0"/>
            <c:spPr>
              <a:solidFill>
                <a:srgbClr val="0070C0"/>
              </a:solidFill>
              <a:ln>
                <a:solidFill>
                  <a:srgbClr val="0070C0"/>
                </a:solidFill>
              </a:ln>
              <a:effectLst/>
            </c:spPr>
            <c:extLst>
              <c:ext xmlns:c16="http://schemas.microsoft.com/office/drawing/2014/chart" uri="{C3380CC4-5D6E-409C-BE32-E72D297353CC}">
                <c16:uniqueId val="{0000001B-CA2D-466B-BBAC-A0C8995AA301}"/>
              </c:ext>
            </c:extLst>
          </c:dPt>
          <c:dPt>
            <c:idx val="14"/>
            <c:invertIfNegative val="0"/>
            <c:bubble3D val="0"/>
            <c:spPr>
              <a:solidFill>
                <a:srgbClr val="0070C0"/>
              </a:solidFill>
              <a:ln>
                <a:solidFill>
                  <a:srgbClr val="0070C0"/>
                </a:solidFill>
              </a:ln>
              <a:effectLst/>
            </c:spPr>
            <c:extLst>
              <c:ext xmlns:c16="http://schemas.microsoft.com/office/drawing/2014/chart" uri="{C3380CC4-5D6E-409C-BE32-E72D297353CC}">
                <c16:uniqueId val="{0000001D-CA2D-466B-BBAC-A0C8995AA301}"/>
              </c:ext>
            </c:extLst>
          </c:dPt>
          <c:dLbls>
            <c:dLbl>
              <c:idx val="0"/>
              <c:layout>
                <c:manualLayout>
                  <c:x val="0"/>
                  <c:y val="-4.333167881235475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A2D-466B-BBAC-A0C8995AA301}"/>
                </c:ext>
              </c:extLst>
            </c:dLbl>
            <c:dLbl>
              <c:idx val="1"/>
              <c:layout>
                <c:manualLayout>
                  <c:x val="0"/>
                  <c:y val="-6.24474877603050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A2D-466B-BBAC-A0C8995AA301}"/>
                </c:ext>
              </c:extLst>
            </c:dLbl>
            <c:dLbl>
              <c:idx val="2"/>
              <c:layout>
                <c:manualLayout>
                  <c:x val="-2.9689265664046622E-17"/>
                  <c:y val="-2.51086343433431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A2D-466B-BBAC-A0C8995AA301}"/>
                </c:ext>
              </c:extLst>
            </c:dLbl>
            <c:dLbl>
              <c:idx val="3"/>
              <c:layout>
                <c:manualLayout>
                  <c:x val="0"/>
                  <c:y val="-0.1615138866953951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A2D-466B-BBAC-A0C8995AA301}"/>
                </c:ext>
              </c:extLst>
            </c:dLbl>
            <c:dLbl>
              <c:idx val="4"/>
              <c:layout>
                <c:manualLayout>
                  <c:x val="0"/>
                  <c:y val="-0.1486749543126593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A2D-466B-BBAC-A0C8995AA301}"/>
                </c:ext>
              </c:extLst>
            </c:dLbl>
            <c:dLbl>
              <c:idx val="5"/>
              <c:layout>
                <c:manualLayout>
                  <c:x val="0"/>
                  <c:y val="-4.180064526318175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A2D-466B-BBAC-A0C8995AA301}"/>
                </c:ext>
              </c:extLst>
            </c:dLbl>
            <c:dLbl>
              <c:idx val="6"/>
              <c:layout>
                <c:manualLayout>
                  <c:x val="-5.9378531328093245E-17"/>
                  <c:y val="-0.2624551587212056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A2D-466B-BBAC-A0C8995AA301}"/>
                </c:ext>
              </c:extLst>
            </c:dLbl>
            <c:dLbl>
              <c:idx val="7"/>
              <c:layout>
                <c:manualLayout>
                  <c:x val="1.6194331983805073E-3"/>
                  <c:y val="-0.1740897502425377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A2D-466B-BBAC-A0C8995AA301}"/>
                </c:ext>
              </c:extLst>
            </c:dLbl>
            <c:dLbl>
              <c:idx val="8"/>
              <c:layout>
                <c:manualLayout>
                  <c:x val="0"/>
                  <c:y val="-5.079056020576224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A2D-466B-BBAC-A0C8995AA301}"/>
                </c:ext>
              </c:extLst>
            </c:dLbl>
            <c:dLbl>
              <c:idx val="9"/>
              <c:layout>
                <c:manualLayout>
                  <c:x val="1.6194331983805667E-3"/>
                  <c:y val="-7.771743789905917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A2D-466B-BBAC-A0C8995AA301}"/>
                </c:ext>
              </c:extLst>
            </c:dLbl>
            <c:dLbl>
              <c:idx val="10"/>
              <c:layout>
                <c:manualLayout>
                  <c:x val="0"/>
                  <c:y val="-0.1024560611871940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A2D-466B-BBAC-A0C8995AA301}"/>
                </c:ext>
              </c:extLst>
            </c:dLbl>
            <c:dLbl>
              <c:idx val="11"/>
              <c:layout>
                <c:manualLayout>
                  <c:x val="1.6194331983805667E-3"/>
                  <c:y val="-4.54533763508787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A2D-466B-BBAC-A0C8995AA301}"/>
                </c:ext>
              </c:extLst>
            </c:dLbl>
            <c:dLbl>
              <c:idx val="12"/>
              <c:layout>
                <c:manualLayout>
                  <c:x val="-1.1875706265618649E-16"/>
                  <c:y val="-4.7573945806917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A2D-466B-BBAC-A0C8995AA301}"/>
                </c:ext>
              </c:extLst>
            </c:dLbl>
            <c:dLbl>
              <c:idx val="13"/>
              <c:layout>
                <c:manualLayout>
                  <c:x val="3.2388663967610146E-3"/>
                  <c:y val="-5.056990727161970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A2D-466B-BBAC-A0C8995AA301}"/>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PT Sans" panose="020B050302020302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Reviews!$A$4:$A$24</c:f>
              <c:multiLvlStrCache>
                <c:ptCount val="15"/>
                <c:lvl>
                  <c:pt idx="0">
                    <c:v>Entire home/apt</c:v>
                  </c:pt>
                  <c:pt idx="1">
                    <c:v>Private room</c:v>
                  </c:pt>
                  <c:pt idx="2">
                    <c:v>Shared room</c:v>
                  </c:pt>
                  <c:pt idx="3">
                    <c:v>Entire home/apt</c:v>
                  </c:pt>
                  <c:pt idx="4">
                    <c:v>Private room</c:v>
                  </c:pt>
                  <c:pt idx="5">
                    <c:v>Shared room</c:v>
                  </c:pt>
                  <c:pt idx="6">
                    <c:v>Entire home/apt</c:v>
                  </c:pt>
                  <c:pt idx="7">
                    <c:v>Private room</c:v>
                  </c:pt>
                  <c:pt idx="8">
                    <c:v>Shared room</c:v>
                  </c:pt>
                  <c:pt idx="9">
                    <c:v>Entire home/apt</c:v>
                  </c:pt>
                  <c:pt idx="10">
                    <c:v>Private room</c:v>
                  </c:pt>
                  <c:pt idx="11">
                    <c:v>Shared room</c:v>
                  </c:pt>
                  <c:pt idx="12">
                    <c:v>Entire home/apt</c:v>
                  </c:pt>
                  <c:pt idx="13">
                    <c:v>Private room</c:v>
                  </c:pt>
                  <c:pt idx="14">
                    <c:v>Shared room</c:v>
                  </c:pt>
                </c:lvl>
                <c:lvl>
                  <c:pt idx="0">
                    <c:v>Bronx</c:v>
                  </c:pt>
                  <c:pt idx="3">
                    <c:v>Brooklyn</c:v>
                  </c:pt>
                  <c:pt idx="6">
                    <c:v>Manhattan</c:v>
                  </c:pt>
                  <c:pt idx="9">
                    <c:v>Queens</c:v>
                  </c:pt>
                  <c:pt idx="12">
                    <c:v>Staten Island</c:v>
                  </c:pt>
                </c:lvl>
              </c:multiLvlStrCache>
            </c:multiLvlStrRef>
          </c:cat>
          <c:val>
            <c:numRef>
              <c:f>Reviews!$B$4:$B$24</c:f>
              <c:numCache>
                <c:formatCode>General</c:formatCode>
                <c:ptCount val="15"/>
                <c:pt idx="0">
                  <c:v>694</c:v>
                </c:pt>
                <c:pt idx="1">
                  <c:v>2550</c:v>
                </c:pt>
                <c:pt idx="2">
                  <c:v>128</c:v>
                </c:pt>
                <c:pt idx="3">
                  <c:v>70715</c:v>
                </c:pt>
                <c:pt idx="4">
                  <c:v>63046</c:v>
                </c:pt>
                <c:pt idx="5">
                  <c:v>1604</c:v>
                </c:pt>
                <c:pt idx="6">
                  <c:v>124390</c:v>
                </c:pt>
                <c:pt idx="7">
                  <c:v>71158</c:v>
                </c:pt>
                <c:pt idx="8">
                  <c:v>4668</c:v>
                </c:pt>
                <c:pt idx="9">
                  <c:v>9045</c:v>
                </c:pt>
                <c:pt idx="10">
                  <c:v>14923</c:v>
                </c:pt>
                <c:pt idx="11">
                  <c:v>1041</c:v>
                </c:pt>
                <c:pt idx="12">
                  <c:v>692</c:v>
                </c:pt>
                <c:pt idx="13">
                  <c:v>1263</c:v>
                </c:pt>
                <c:pt idx="14">
                  <c:v>0</c:v>
                </c:pt>
              </c:numCache>
            </c:numRef>
          </c:val>
          <c:extLst>
            <c:ext xmlns:c16="http://schemas.microsoft.com/office/drawing/2014/chart" uri="{C3380CC4-5D6E-409C-BE32-E72D297353CC}">
              <c16:uniqueId val="{0000001E-CA2D-466B-BBAC-A0C8995AA301}"/>
            </c:ext>
          </c:extLst>
        </c:ser>
        <c:dLbls>
          <c:showLegendKey val="0"/>
          <c:showVal val="0"/>
          <c:showCatName val="0"/>
          <c:showSerName val="0"/>
          <c:showPercent val="0"/>
          <c:showBubbleSize val="0"/>
        </c:dLbls>
        <c:gapWidth val="150"/>
        <c:overlap val="100"/>
        <c:axId val="516772047"/>
        <c:axId val="516783695"/>
      </c:barChart>
      <c:catAx>
        <c:axId val="516772047"/>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r>
                  <a:rPr lang="en-IN" b="1" dirty="0"/>
                  <a:t>Room type in neighbourhood group</a:t>
                </a:r>
              </a:p>
            </c:rich>
          </c:tx>
          <c:layout>
            <c:manualLayout>
              <c:xMode val="edge"/>
              <c:yMode val="edge"/>
              <c:x val="0.38563547846777602"/>
              <c:y val="0.88203550643126127"/>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516783695"/>
        <c:crosses val="autoZero"/>
        <c:auto val="1"/>
        <c:lblAlgn val="ctr"/>
        <c:lblOffset val="100"/>
        <c:noMultiLvlLbl val="0"/>
      </c:catAx>
      <c:valAx>
        <c:axId val="516783695"/>
        <c:scaling>
          <c:orientation val="minMax"/>
          <c:max val="125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r>
                  <a:rPr lang="en-IN" b="1" dirty="0"/>
                  <a:t>Number of reviews</a:t>
                </a:r>
              </a:p>
            </c:rich>
          </c:tx>
          <c:layout>
            <c:manualLayout>
              <c:xMode val="edge"/>
              <c:yMode val="edge"/>
              <c:x val="6.9910345365245185E-3"/>
              <c:y val="0.25431827600497309"/>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5167720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T Sans" panose="020B0503020203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[Capstone1B_Airbnb Listings - New York City-1 - Copy.xlsx]Year!PivotTable1</c:name>
    <c:fmtId val="2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dirty="0"/>
              <a:t>Number of properties V/s </a:t>
            </a:r>
            <a:r>
              <a:rPr lang="en-IN" b="1" baseline="0" dirty="0"/>
              <a:t>neighbourhoods in the years</a:t>
            </a:r>
          </a:p>
        </c:rich>
      </c:tx>
      <c:layout>
        <c:manualLayout>
          <c:xMode val="edge"/>
          <c:yMode val="edge"/>
          <c:x val="0.13659722222222223"/>
          <c:y val="9.335871950432425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269893296830719"/>
          <c:y val="0.19933361301148833"/>
          <c:w val="0.73036858430973639"/>
          <c:h val="0.62066283722731386"/>
        </c:manualLayout>
      </c:layout>
      <c:barChart>
        <c:barDir val="col"/>
        <c:grouping val="clustered"/>
        <c:varyColors val="0"/>
        <c:ser>
          <c:idx val="0"/>
          <c:order val="0"/>
          <c:tx>
            <c:strRef>
              <c:f>Year!$B$17:$B$19</c:f>
              <c:strCache>
                <c:ptCount val="1"/>
                <c:pt idx="0">
                  <c:v>2008</c:v>
                </c:pt>
              </c:strCache>
            </c:strRef>
          </c:tx>
          <c:spPr>
            <a:solidFill>
              <a:schemeClr val="accent1"/>
            </a:solidFill>
            <a:ln>
              <a:noFill/>
            </a:ln>
            <a:effectLst/>
          </c:spPr>
          <c:invertIfNegative val="0"/>
          <c:cat>
            <c:strRef>
              <c:f>Year!$A$20:$A$25</c:f>
              <c:strCache>
                <c:ptCount val="5"/>
                <c:pt idx="0">
                  <c:v>Bronx</c:v>
                </c:pt>
                <c:pt idx="1">
                  <c:v>Brooklyn</c:v>
                </c:pt>
                <c:pt idx="2">
                  <c:v>Manhattan</c:v>
                </c:pt>
                <c:pt idx="3">
                  <c:v>Queens</c:v>
                </c:pt>
                <c:pt idx="4">
                  <c:v>Staten Island</c:v>
                </c:pt>
              </c:strCache>
            </c:strRef>
          </c:cat>
          <c:val>
            <c:numRef>
              <c:f>Year!$B$20:$B$25</c:f>
              <c:numCache>
                <c:formatCode>General</c:formatCode>
                <c:ptCount val="5"/>
                <c:pt idx="1">
                  <c:v>11</c:v>
                </c:pt>
                <c:pt idx="2">
                  <c:v>22</c:v>
                </c:pt>
                <c:pt idx="3">
                  <c:v>5</c:v>
                </c:pt>
              </c:numCache>
            </c:numRef>
          </c:val>
          <c:extLst>
            <c:ext xmlns:c16="http://schemas.microsoft.com/office/drawing/2014/chart" uri="{C3380CC4-5D6E-409C-BE32-E72D297353CC}">
              <c16:uniqueId val="{00000000-5549-437A-96F2-7B7BCEAEA889}"/>
            </c:ext>
          </c:extLst>
        </c:ser>
        <c:ser>
          <c:idx val="1"/>
          <c:order val="1"/>
          <c:tx>
            <c:strRef>
              <c:f>Year!$C$17:$C$19</c:f>
              <c:strCache>
                <c:ptCount val="1"/>
                <c:pt idx="0">
                  <c:v>2009</c:v>
                </c:pt>
              </c:strCache>
            </c:strRef>
          </c:tx>
          <c:spPr>
            <a:solidFill>
              <a:schemeClr val="accent2"/>
            </a:solidFill>
            <a:ln>
              <a:noFill/>
            </a:ln>
            <a:effectLst/>
          </c:spPr>
          <c:invertIfNegative val="0"/>
          <c:cat>
            <c:strRef>
              <c:f>Year!$A$20:$A$25</c:f>
              <c:strCache>
                <c:ptCount val="5"/>
                <c:pt idx="0">
                  <c:v>Bronx</c:v>
                </c:pt>
                <c:pt idx="1">
                  <c:v>Brooklyn</c:v>
                </c:pt>
                <c:pt idx="2">
                  <c:v>Manhattan</c:v>
                </c:pt>
                <c:pt idx="3">
                  <c:v>Queens</c:v>
                </c:pt>
                <c:pt idx="4">
                  <c:v>Staten Island</c:v>
                </c:pt>
              </c:strCache>
            </c:strRef>
          </c:cat>
          <c:val>
            <c:numRef>
              <c:f>Year!$C$20:$C$25</c:f>
              <c:numCache>
                <c:formatCode>General</c:formatCode>
                <c:ptCount val="5"/>
                <c:pt idx="0">
                  <c:v>2</c:v>
                </c:pt>
                <c:pt idx="1">
                  <c:v>228</c:v>
                </c:pt>
                <c:pt idx="2">
                  <c:v>243</c:v>
                </c:pt>
                <c:pt idx="3">
                  <c:v>24</c:v>
                </c:pt>
                <c:pt idx="4">
                  <c:v>1</c:v>
                </c:pt>
              </c:numCache>
            </c:numRef>
          </c:val>
          <c:extLst>
            <c:ext xmlns:c16="http://schemas.microsoft.com/office/drawing/2014/chart" uri="{C3380CC4-5D6E-409C-BE32-E72D297353CC}">
              <c16:uniqueId val="{00000001-5549-437A-96F2-7B7BCEAEA889}"/>
            </c:ext>
          </c:extLst>
        </c:ser>
        <c:ser>
          <c:idx val="2"/>
          <c:order val="2"/>
          <c:tx>
            <c:strRef>
              <c:f>Year!$D$17:$D$19</c:f>
              <c:strCache>
                <c:ptCount val="1"/>
                <c:pt idx="0">
                  <c:v>2010</c:v>
                </c:pt>
              </c:strCache>
            </c:strRef>
          </c:tx>
          <c:spPr>
            <a:solidFill>
              <a:schemeClr val="accent3"/>
            </a:solidFill>
            <a:ln>
              <a:noFill/>
            </a:ln>
            <a:effectLst/>
          </c:spPr>
          <c:invertIfNegative val="0"/>
          <c:cat>
            <c:strRef>
              <c:f>Year!$A$20:$A$25</c:f>
              <c:strCache>
                <c:ptCount val="5"/>
                <c:pt idx="0">
                  <c:v>Bronx</c:v>
                </c:pt>
                <c:pt idx="1">
                  <c:v>Brooklyn</c:v>
                </c:pt>
                <c:pt idx="2">
                  <c:v>Manhattan</c:v>
                </c:pt>
                <c:pt idx="3">
                  <c:v>Queens</c:v>
                </c:pt>
                <c:pt idx="4">
                  <c:v>Staten Island</c:v>
                </c:pt>
              </c:strCache>
            </c:strRef>
          </c:cat>
          <c:val>
            <c:numRef>
              <c:f>Year!$D$20:$D$25</c:f>
              <c:numCache>
                <c:formatCode>General</c:formatCode>
                <c:ptCount val="5"/>
                <c:pt idx="0">
                  <c:v>32</c:v>
                </c:pt>
                <c:pt idx="1">
                  <c:v>619</c:v>
                </c:pt>
                <c:pt idx="2">
                  <c:v>671</c:v>
                </c:pt>
                <c:pt idx="3">
                  <c:v>40</c:v>
                </c:pt>
                <c:pt idx="4">
                  <c:v>9</c:v>
                </c:pt>
              </c:numCache>
            </c:numRef>
          </c:val>
          <c:extLst>
            <c:ext xmlns:c16="http://schemas.microsoft.com/office/drawing/2014/chart" uri="{C3380CC4-5D6E-409C-BE32-E72D297353CC}">
              <c16:uniqueId val="{00000002-5549-437A-96F2-7B7BCEAEA889}"/>
            </c:ext>
          </c:extLst>
        </c:ser>
        <c:ser>
          <c:idx val="3"/>
          <c:order val="3"/>
          <c:tx>
            <c:strRef>
              <c:f>Year!$E$17:$E$19</c:f>
              <c:strCache>
                <c:ptCount val="1"/>
                <c:pt idx="0">
                  <c:v>2011</c:v>
                </c:pt>
              </c:strCache>
            </c:strRef>
          </c:tx>
          <c:spPr>
            <a:solidFill>
              <a:schemeClr val="accent4"/>
            </a:solidFill>
            <a:ln>
              <a:noFill/>
            </a:ln>
            <a:effectLst/>
          </c:spPr>
          <c:invertIfNegative val="0"/>
          <c:cat>
            <c:strRef>
              <c:f>Year!$A$20:$A$25</c:f>
              <c:strCache>
                <c:ptCount val="5"/>
                <c:pt idx="0">
                  <c:v>Bronx</c:v>
                </c:pt>
                <c:pt idx="1">
                  <c:v>Brooklyn</c:v>
                </c:pt>
                <c:pt idx="2">
                  <c:v>Manhattan</c:v>
                </c:pt>
                <c:pt idx="3">
                  <c:v>Queens</c:v>
                </c:pt>
                <c:pt idx="4">
                  <c:v>Staten Island</c:v>
                </c:pt>
              </c:strCache>
            </c:strRef>
          </c:cat>
          <c:val>
            <c:numRef>
              <c:f>Year!$E$20:$E$25</c:f>
              <c:numCache>
                <c:formatCode>General</c:formatCode>
                <c:ptCount val="5"/>
                <c:pt idx="0">
                  <c:v>27</c:v>
                </c:pt>
                <c:pt idx="1">
                  <c:v>1515</c:v>
                </c:pt>
                <c:pt idx="2">
                  <c:v>1579</c:v>
                </c:pt>
                <c:pt idx="3">
                  <c:v>161</c:v>
                </c:pt>
                <c:pt idx="4">
                  <c:v>12</c:v>
                </c:pt>
              </c:numCache>
            </c:numRef>
          </c:val>
          <c:extLst>
            <c:ext xmlns:c16="http://schemas.microsoft.com/office/drawing/2014/chart" uri="{C3380CC4-5D6E-409C-BE32-E72D297353CC}">
              <c16:uniqueId val="{00000003-5549-437A-96F2-7B7BCEAEA889}"/>
            </c:ext>
          </c:extLst>
        </c:ser>
        <c:ser>
          <c:idx val="4"/>
          <c:order val="4"/>
          <c:tx>
            <c:strRef>
              <c:f>Year!$F$17:$F$19</c:f>
              <c:strCache>
                <c:ptCount val="1"/>
                <c:pt idx="0">
                  <c:v>2012</c:v>
                </c:pt>
              </c:strCache>
            </c:strRef>
          </c:tx>
          <c:spPr>
            <a:solidFill>
              <a:schemeClr val="accent5"/>
            </a:solidFill>
            <a:ln>
              <a:noFill/>
            </a:ln>
            <a:effectLst/>
          </c:spPr>
          <c:invertIfNegative val="0"/>
          <c:cat>
            <c:strRef>
              <c:f>Year!$A$20:$A$25</c:f>
              <c:strCache>
                <c:ptCount val="5"/>
                <c:pt idx="0">
                  <c:v>Bronx</c:v>
                </c:pt>
                <c:pt idx="1">
                  <c:v>Brooklyn</c:v>
                </c:pt>
                <c:pt idx="2">
                  <c:v>Manhattan</c:v>
                </c:pt>
                <c:pt idx="3">
                  <c:v>Queens</c:v>
                </c:pt>
                <c:pt idx="4">
                  <c:v>Staten Island</c:v>
                </c:pt>
              </c:strCache>
            </c:strRef>
          </c:cat>
          <c:val>
            <c:numRef>
              <c:f>Year!$F$20:$F$25</c:f>
              <c:numCache>
                <c:formatCode>General</c:formatCode>
                <c:ptCount val="5"/>
                <c:pt idx="0">
                  <c:v>29</c:v>
                </c:pt>
                <c:pt idx="1">
                  <c:v>2390</c:v>
                </c:pt>
                <c:pt idx="2">
                  <c:v>2894</c:v>
                </c:pt>
                <c:pt idx="3">
                  <c:v>388</c:v>
                </c:pt>
                <c:pt idx="4">
                  <c:v>33</c:v>
                </c:pt>
              </c:numCache>
            </c:numRef>
          </c:val>
          <c:extLst>
            <c:ext xmlns:c16="http://schemas.microsoft.com/office/drawing/2014/chart" uri="{C3380CC4-5D6E-409C-BE32-E72D297353CC}">
              <c16:uniqueId val="{00000004-5549-437A-96F2-7B7BCEAEA889}"/>
            </c:ext>
          </c:extLst>
        </c:ser>
        <c:ser>
          <c:idx val="5"/>
          <c:order val="5"/>
          <c:tx>
            <c:strRef>
              <c:f>Year!$G$17:$G$19</c:f>
              <c:strCache>
                <c:ptCount val="1"/>
                <c:pt idx="0">
                  <c:v>2013</c:v>
                </c:pt>
              </c:strCache>
            </c:strRef>
          </c:tx>
          <c:spPr>
            <a:solidFill>
              <a:schemeClr val="accent6"/>
            </a:solidFill>
            <a:ln>
              <a:noFill/>
            </a:ln>
            <a:effectLst/>
          </c:spPr>
          <c:invertIfNegative val="0"/>
          <c:cat>
            <c:strRef>
              <c:f>Year!$A$20:$A$25</c:f>
              <c:strCache>
                <c:ptCount val="5"/>
                <c:pt idx="0">
                  <c:v>Bronx</c:v>
                </c:pt>
                <c:pt idx="1">
                  <c:v>Brooklyn</c:v>
                </c:pt>
                <c:pt idx="2">
                  <c:v>Manhattan</c:v>
                </c:pt>
                <c:pt idx="3">
                  <c:v>Queens</c:v>
                </c:pt>
                <c:pt idx="4">
                  <c:v>Staten Island</c:v>
                </c:pt>
              </c:strCache>
            </c:strRef>
          </c:cat>
          <c:val>
            <c:numRef>
              <c:f>Year!$G$20:$G$25</c:f>
              <c:numCache>
                <c:formatCode>General</c:formatCode>
                <c:ptCount val="5"/>
                <c:pt idx="0">
                  <c:v>59</c:v>
                </c:pt>
                <c:pt idx="1">
                  <c:v>2330</c:v>
                </c:pt>
                <c:pt idx="2">
                  <c:v>3588</c:v>
                </c:pt>
                <c:pt idx="3">
                  <c:v>416</c:v>
                </c:pt>
                <c:pt idx="4">
                  <c:v>28</c:v>
                </c:pt>
              </c:numCache>
            </c:numRef>
          </c:val>
          <c:extLst>
            <c:ext xmlns:c16="http://schemas.microsoft.com/office/drawing/2014/chart" uri="{C3380CC4-5D6E-409C-BE32-E72D297353CC}">
              <c16:uniqueId val="{00000005-5549-437A-96F2-7B7BCEAEA889}"/>
            </c:ext>
          </c:extLst>
        </c:ser>
        <c:ser>
          <c:idx val="6"/>
          <c:order val="6"/>
          <c:tx>
            <c:strRef>
              <c:f>Year!$H$17:$H$19</c:f>
              <c:strCache>
                <c:ptCount val="1"/>
                <c:pt idx="0">
                  <c:v>2014</c:v>
                </c:pt>
              </c:strCache>
            </c:strRef>
          </c:tx>
          <c:spPr>
            <a:solidFill>
              <a:schemeClr val="accent1">
                <a:lumMod val="60000"/>
              </a:schemeClr>
            </a:solidFill>
            <a:ln>
              <a:noFill/>
            </a:ln>
            <a:effectLst/>
          </c:spPr>
          <c:invertIfNegative val="0"/>
          <c:cat>
            <c:strRef>
              <c:f>Year!$A$20:$A$25</c:f>
              <c:strCache>
                <c:ptCount val="5"/>
                <c:pt idx="0">
                  <c:v>Bronx</c:v>
                </c:pt>
                <c:pt idx="1">
                  <c:v>Brooklyn</c:v>
                </c:pt>
                <c:pt idx="2">
                  <c:v>Manhattan</c:v>
                </c:pt>
                <c:pt idx="3">
                  <c:v>Queens</c:v>
                </c:pt>
                <c:pt idx="4">
                  <c:v>Staten Island</c:v>
                </c:pt>
              </c:strCache>
            </c:strRef>
          </c:cat>
          <c:val>
            <c:numRef>
              <c:f>Year!$H$20:$H$25</c:f>
              <c:numCache>
                <c:formatCode>General</c:formatCode>
                <c:ptCount val="5"/>
                <c:pt idx="0">
                  <c:v>106</c:v>
                </c:pt>
                <c:pt idx="1">
                  <c:v>2791</c:v>
                </c:pt>
                <c:pt idx="2">
                  <c:v>4247</c:v>
                </c:pt>
                <c:pt idx="3">
                  <c:v>710</c:v>
                </c:pt>
                <c:pt idx="4">
                  <c:v>34</c:v>
                </c:pt>
              </c:numCache>
            </c:numRef>
          </c:val>
          <c:extLst>
            <c:ext xmlns:c16="http://schemas.microsoft.com/office/drawing/2014/chart" uri="{C3380CC4-5D6E-409C-BE32-E72D297353CC}">
              <c16:uniqueId val="{00000006-5549-437A-96F2-7B7BCEAEA889}"/>
            </c:ext>
          </c:extLst>
        </c:ser>
        <c:ser>
          <c:idx val="7"/>
          <c:order val="7"/>
          <c:tx>
            <c:strRef>
              <c:f>Year!$I$17:$I$19</c:f>
              <c:strCache>
                <c:ptCount val="1"/>
                <c:pt idx="0">
                  <c:v>2015</c:v>
                </c:pt>
              </c:strCache>
            </c:strRef>
          </c:tx>
          <c:spPr>
            <a:solidFill>
              <a:schemeClr val="accent2">
                <a:lumMod val="60000"/>
              </a:schemeClr>
            </a:solidFill>
            <a:ln>
              <a:noFill/>
            </a:ln>
            <a:effectLst/>
          </c:spPr>
          <c:invertIfNegative val="0"/>
          <c:cat>
            <c:strRef>
              <c:f>Year!$A$20:$A$25</c:f>
              <c:strCache>
                <c:ptCount val="5"/>
                <c:pt idx="0">
                  <c:v>Bronx</c:v>
                </c:pt>
                <c:pt idx="1">
                  <c:v>Brooklyn</c:v>
                </c:pt>
                <c:pt idx="2">
                  <c:v>Manhattan</c:v>
                </c:pt>
                <c:pt idx="3">
                  <c:v>Queens</c:v>
                </c:pt>
                <c:pt idx="4">
                  <c:v>Staten Island</c:v>
                </c:pt>
              </c:strCache>
            </c:strRef>
          </c:cat>
          <c:val>
            <c:numRef>
              <c:f>Year!$I$20:$I$25</c:f>
              <c:numCache>
                <c:formatCode>General</c:formatCode>
                <c:ptCount val="5"/>
                <c:pt idx="0">
                  <c:v>89</c:v>
                </c:pt>
                <c:pt idx="1">
                  <c:v>1752</c:v>
                </c:pt>
                <c:pt idx="2">
                  <c:v>2745</c:v>
                </c:pt>
                <c:pt idx="3">
                  <c:v>528</c:v>
                </c:pt>
                <c:pt idx="4">
                  <c:v>29</c:v>
                </c:pt>
              </c:numCache>
            </c:numRef>
          </c:val>
          <c:extLst>
            <c:ext xmlns:c16="http://schemas.microsoft.com/office/drawing/2014/chart" uri="{C3380CC4-5D6E-409C-BE32-E72D297353CC}">
              <c16:uniqueId val="{00000007-5549-437A-96F2-7B7BCEAEA889}"/>
            </c:ext>
          </c:extLst>
        </c:ser>
        <c:dLbls>
          <c:showLegendKey val="0"/>
          <c:showVal val="0"/>
          <c:showCatName val="0"/>
          <c:showSerName val="0"/>
          <c:showPercent val="0"/>
          <c:showBubbleSize val="0"/>
        </c:dLbls>
        <c:gapWidth val="219"/>
        <c:overlap val="-27"/>
        <c:axId val="1748757936"/>
        <c:axId val="1748757520"/>
      </c:barChart>
      <c:catAx>
        <c:axId val="174875793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dirty="0"/>
                  <a:t>Neighbourhood</a:t>
                </a:r>
              </a:p>
            </c:rich>
          </c:tx>
          <c:layout>
            <c:manualLayout>
              <c:xMode val="edge"/>
              <c:yMode val="edge"/>
              <c:x val="0.4272072761738116"/>
              <c:y val="0.90275945527300894"/>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8757520"/>
        <c:crosses val="autoZero"/>
        <c:auto val="1"/>
        <c:lblAlgn val="ctr"/>
        <c:lblOffset val="100"/>
        <c:noMultiLvlLbl val="0"/>
      </c:catAx>
      <c:valAx>
        <c:axId val="1748757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IN" b="1" dirty="0"/>
                  <a:t>Number of records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87579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[Capstone1B_Airbnb Listings - New York City-1 - Copy.xlsx]Reviews!PivotTable1</c:name>
    <c:fmtId val="24"/>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dirty="0"/>
              <a:t>Number of reviews in the property type</a:t>
            </a:r>
          </a:p>
        </c:rich>
      </c:tx>
      <c:layout>
        <c:manualLayout>
          <c:xMode val="edge"/>
          <c:yMode val="edge"/>
          <c:x val="0.16280625873720075"/>
          <c:y val="3.559728965480445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dLbl>
          <c:idx val="0"/>
          <c:layout>
            <c:manualLayout>
              <c:x val="-1.0185067526415994E-16"/>
              <c:y val="-0.10648148148148148"/>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spPr>
          <a:solidFill>
            <a:schemeClr val="accent1"/>
          </a:solidFill>
          <a:ln w="19050">
            <a:solidFill>
              <a:schemeClr val="lt1"/>
            </a:solidFill>
          </a:ln>
          <a:effectLst/>
        </c:spPr>
        <c:dLbl>
          <c:idx val="0"/>
          <c:layout>
            <c:manualLayout>
              <c:x val="-1.0185067526415994E-16"/>
              <c:y val="-0.10648148148148148"/>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
        <c:spPr>
          <a:solidFill>
            <a:schemeClr val="accent1"/>
          </a:solidFill>
          <a:ln w="19050">
            <a:solidFill>
              <a:schemeClr val="lt1"/>
            </a:solidFill>
          </a:ln>
          <a:effectLst/>
        </c:spPr>
        <c:dLbl>
          <c:idx val="0"/>
          <c:layout>
            <c:manualLayout>
              <c:x val="-1.0185067526415994E-16"/>
              <c:y val="-0.10648148148148148"/>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s>
    <c:plotArea>
      <c:layout>
        <c:manualLayout>
          <c:layoutTarget val="inner"/>
          <c:xMode val="edge"/>
          <c:yMode val="edge"/>
          <c:x val="5.9074163357343064E-2"/>
          <c:y val="0.19779708513296923"/>
          <c:w val="0.85886773042210329"/>
          <c:h val="0.80220302536135235"/>
        </c:manualLayout>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[Capstone1B_Airbnb Listings - New York City-1 - Copy.xlsx]Property!PivotTable1</c:name>
    <c:fmtId val="8"/>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PT Sans" panose="020B0503020203020204" pitchFamily="34" charset="0"/>
                <a:ea typeface="+mn-ea"/>
                <a:cs typeface="+mn-cs"/>
              </a:defRPr>
            </a:pPr>
            <a:r>
              <a:rPr lang="en-IN" dirty="0"/>
              <a:t>Property type V/s Maximum number of beds</a:t>
            </a:r>
          </a:p>
        </c:rich>
      </c:tx>
      <c:layout>
        <c:manualLayout>
          <c:xMode val="edge"/>
          <c:yMode val="edge"/>
          <c:x val="0.21866984339134729"/>
          <c:y val="1.9042248247943747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PT Sans" panose="020B0503020203020204" pitchFamily="34" charset="0"/>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133345875220041"/>
          <c:y val="9.2000359160877898E-2"/>
          <c:w val="0.62413016417851708"/>
          <c:h val="0.8009375434344812"/>
        </c:manualLayout>
      </c:layout>
      <c:barChart>
        <c:barDir val="bar"/>
        <c:grouping val="clustered"/>
        <c:varyColors val="0"/>
        <c:ser>
          <c:idx val="0"/>
          <c:order val="0"/>
          <c:tx>
            <c:strRef>
              <c:f>Property!$K$3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PT Sans" panose="020B0503020203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Property!$J$4:$J$23</c:f>
              <c:strCache>
                <c:ptCount val="19"/>
                <c:pt idx="0">
                  <c:v>House</c:v>
                </c:pt>
                <c:pt idx="1">
                  <c:v>Apartment</c:v>
                </c:pt>
                <c:pt idx="2">
                  <c:v>Loft</c:v>
                </c:pt>
                <c:pt idx="3">
                  <c:v>Bed &amp; Breakfast</c:v>
                </c:pt>
                <c:pt idx="4">
                  <c:v>Townhouse</c:v>
                </c:pt>
                <c:pt idx="5">
                  <c:v>Camper/RV</c:v>
                </c:pt>
                <c:pt idx="6">
                  <c:v>Condominium</c:v>
                </c:pt>
                <c:pt idx="7">
                  <c:v>Villa</c:v>
                </c:pt>
                <c:pt idx="8">
                  <c:v>Other</c:v>
                </c:pt>
                <c:pt idx="9">
                  <c:v>Dorm</c:v>
                </c:pt>
                <c:pt idx="10">
                  <c:v>Boat</c:v>
                </c:pt>
                <c:pt idx="11">
                  <c:v>Bungalow</c:v>
                </c:pt>
                <c:pt idx="12">
                  <c:v>Treehouse</c:v>
                </c:pt>
                <c:pt idx="13">
                  <c:v>Cabin</c:v>
                </c:pt>
                <c:pt idx="14">
                  <c:v>Lighthouse</c:v>
                </c:pt>
                <c:pt idx="15">
                  <c:v>Hut</c:v>
                </c:pt>
                <c:pt idx="16">
                  <c:v>Tent</c:v>
                </c:pt>
                <c:pt idx="17">
                  <c:v>Castle</c:v>
                </c:pt>
                <c:pt idx="18">
                  <c:v>Chalet</c:v>
                </c:pt>
              </c:strCache>
            </c:strRef>
          </c:cat>
          <c:val>
            <c:numRef>
              <c:f>Property!$K$4:$K$23</c:f>
              <c:numCache>
                <c:formatCode>General</c:formatCode>
                <c:ptCount val="19"/>
                <c:pt idx="0">
                  <c:v>16</c:v>
                </c:pt>
                <c:pt idx="1">
                  <c:v>16</c:v>
                </c:pt>
                <c:pt idx="2">
                  <c:v>10</c:v>
                </c:pt>
                <c:pt idx="3">
                  <c:v>10</c:v>
                </c:pt>
                <c:pt idx="4">
                  <c:v>9</c:v>
                </c:pt>
                <c:pt idx="5">
                  <c:v>7</c:v>
                </c:pt>
                <c:pt idx="6">
                  <c:v>7</c:v>
                </c:pt>
                <c:pt idx="7">
                  <c:v>6</c:v>
                </c:pt>
                <c:pt idx="8">
                  <c:v>6</c:v>
                </c:pt>
                <c:pt idx="9">
                  <c:v>6</c:v>
                </c:pt>
                <c:pt idx="10">
                  <c:v>4</c:v>
                </c:pt>
                <c:pt idx="11">
                  <c:v>3</c:v>
                </c:pt>
                <c:pt idx="12">
                  <c:v>3</c:v>
                </c:pt>
                <c:pt idx="13">
                  <c:v>3</c:v>
                </c:pt>
                <c:pt idx="14">
                  <c:v>2</c:v>
                </c:pt>
                <c:pt idx="15">
                  <c:v>2</c:v>
                </c:pt>
                <c:pt idx="16">
                  <c:v>1</c:v>
                </c:pt>
                <c:pt idx="17">
                  <c:v>1</c:v>
                </c:pt>
                <c:pt idx="18">
                  <c:v>1</c:v>
                </c:pt>
              </c:numCache>
            </c:numRef>
          </c:val>
          <c:extLst>
            <c:ext xmlns:c16="http://schemas.microsoft.com/office/drawing/2014/chart" uri="{C3380CC4-5D6E-409C-BE32-E72D297353CC}">
              <c16:uniqueId val="{00000000-139C-4D50-81ED-08160A7CEE7A}"/>
            </c:ext>
          </c:extLst>
        </c:ser>
        <c:dLbls>
          <c:dLblPos val="outEnd"/>
          <c:showLegendKey val="0"/>
          <c:showVal val="1"/>
          <c:showCatName val="0"/>
          <c:showSerName val="0"/>
          <c:showPercent val="0"/>
          <c:showBubbleSize val="0"/>
        </c:dLbls>
        <c:gapWidth val="182"/>
        <c:axId val="1942667904"/>
        <c:axId val="1942670816"/>
      </c:barChart>
      <c:catAx>
        <c:axId val="1942667904"/>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r>
                  <a:rPr lang="en-IN" dirty="0"/>
                  <a:t>Property type</a:t>
                </a:r>
              </a:p>
            </c:rich>
          </c:tx>
          <c:layout>
            <c:manualLayout>
              <c:xMode val="edge"/>
              <c:yMode val="edge"/>
              <c:x val="0.12282202341568875"/>
              <c:y val="0.33590030360577172"/>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1942670816"/>
        <c:crosses val="autoZero"/>
        <c:auto val="0"/>
        <c:lblAlgn val="ctr"/>
        <c:lblOffset val="100"/>
        <c:noMultiLvlLbl val="0"/>
      </c:catAx>
      <c:valAx>
        <c:axId val="1942670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r>
                  <a:rPr lang="en-IN" dirty="0"/>
                  <a:t>Maximum number of beds</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19426679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latin typeface="PT Sans" panose="020B0503020203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[Capstone1B_Airbnb Listings - New York City-1 - Copy.xlsx]Room!PivotTable3</c:name>
    <c:fmtId val="17"/>
  </c:pivotSource>
  <c:chart>
    <c:title>
      <c:tx>
        <c:rich>
          <a:bodyPr rot="0" spcFirstLastPara="1" vertOverflow="ellipsis" vert="horz" wrap="square" anchor="ctr" anchorCtr="1"/>
          <a:lstStyle/>
          <a:p>
            <a:pPr algn="ctr" rtl="0">
              <a:defRPr sz="1400" b="1" i="0" u="none" strike="noStrike" kern="1200" spc="0" baseline="0">
                <a:solidFill>
                  <a:schemeClr val="tx1">
                    <a:lumMod val="65000"/>
                    <a:lumOff val="35000"/>
                  </a:schemeClr>
                </a:solidFill>
                <a:latin typeface="PT Sans" panose="020B0503020203020204" pitchFamily="34" charset="0"/>
                <a:ea typeface="+mn-ea"/>
                <a:cs typeface="+mn-cs"/>
              </a:defRPr>
            </a:pPr>
            <a:r>
              <a:rPr lang="en-IN" dirty="0"/>
              <a:t>Max of price V/s Room type </a:t>
            </a:r>
          </a:p>
        </c:rich>
      </c:tx>
      <c:layout>
        <c:manualLayout>
          <c:xMode val="edge"/>
          <c:yMode val="edge"/>
          <c:x val="0.3271388136953205"/>
          <c:y val="2.9472540977749838E-2"/>
        </c:manualLayout>
      </c:layout>
      <c:overlay val="0"/>
      <c:spPr>
        <a:noFill/>
        <a:ln>
          <a:noFill/>
        </a:ln>
        <a:effectLst/>
      </c:spPr>
      <c:txPr>
        <a:bodyPr rot="0" spcFirstLastPara="1" vertOverflow="ellipsis" vert="horz" wrap="square" anchor="ctr" anchorCtr="1"/>
        <a:lstStyle/>
        <a:p>
          <a:pPr algn="ctr" rtl="0">
            <a:defRPr sz="1400" b="1" i="0" u="none" strike="noStrike" kern="1200" spc="0" baseline="0">
              <a:solidFill>
                <a:schemeClr val="tx1">
                  <a:lumMod val="65000"/>
                  <a:lumOff val="35000"/>
                </a:schemeClr>
              </a:solidFill>
              <a:latin typeface="PT Sans" panose="020B0503020203020204" pitchFamily="34" charset="0"/>
              <a:ea typeface="+mn-ea"/>
              <a:cs typeface="+mn-cs"/>
            </a:defRPr>
          </a:pPr>
          <a:endParaRPr lang="en-US"/>
        </a:p>
      </c:txPr>
    </c:title>
    <c:autoTitleDeleted val="0"/>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284408038021003"/>
          <c:y val="0.13192974372179381"/>
          <c:w val="0.85825932690711104"/>
          <c:h val="0.47645149554325511"/>
        </c:manualLayout>
      </c:layout>
      <c:barChart>
        <c:barDir val="col"/>
        <c:grouping val="clustered"/>
        <c:varyColors val="0"/>
        <c:ser>
          <c:idx val="0"/>
          <c:order val="0"/>
          <c:tx>
            <c:strRef>
              <c:f>Room!$B$3</c:f>
              <c:strCache>
                <c:ptCount val="1"/>
                <c:pt idx="0">
                  <c:v>Total</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PT Sans" panose="020B0503020203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Room!$A$4:$A$24</c:f>
              <c:multiLvlStrCache>
                <c:ptCount val="15"/>
                <c:lvl>
                  <c:pt idx="0">
                    <c:v>Entire home/apt</c:v>
                  </c:pt>
                  <c:pt idx="1">
                    <c:v>Private room</c:v>
                  </c:pt>
                  <c:pt idx="2">
                    <c:v>Shared room</c:v>
                  </c:pt>
                  <c:pt idx="3">
                    <c:v>Entire home/apt</c:v>
                  </c:pt>
                  <c:pt idx="4">
                    <c:v>Private room</c:v>
                  </c:pt>
                  <c:pt idx="5">
                    <c:v>Shared room</c:v>
                  </c:pt>
                  <c:pt idx="6">
                    <c:v>Entire home/apt</c:v>
                  </c:pt>
                  <c:pt idx="7">
                    <c:v>Private room</c:v>
                  </c:pt>
                  <c:pt idx="8">
                    <c:v>Shared room</c:v>
                  </c:pt>
                  <c:pt idx="9">
                    <c:v>Entire home/apt</c:v>
                  </c:pt>
                  <c:pt idx="10">
                    <c:v>Private room</c:v>
                  </c:pt>
                  <c:pt idx="11">
                    <c:v>Shared room</c:v>
                  </c:pt>
                  <c:pt idx="12">
                    <c:v>Entire home/apt</c:v>
                  </c:pt>
                  <c:pt idx="13">
                    <c:v>Private room</c:v>
                  </c:pt>
                  <c:pt idx="14">
                    <c:v>Shared room</c:v>
                  </c:pt>
                </c:lvl>
                <c:lvl>
                  <c:pt idx="0">
                    <c:v>Bronx</c:v>
                  </c:pt>
                  <c:pt idx="3">
                    <c:v>Brooklyn</c:v>
                  </c:pt>
                  <c:pt idx="6">
                    <c:v>Manhattan</c:v>
                  </c:pt>
                  <c:pt idx="9">
                    <c:v>Queens</c:v>
                  </c:pt>
                  <c:pt idx="12">
                    <c:v>Staten Island</c:v>
                  </c:pt>
                </c:lvl>
              </c:multiLvlStrCache>
            </c:multiLvlStrRef>
          </c:cat>
          <c:val>
            <c:numRef>
              <c:f>Room!$B$4:$B$24</c:f>
              <c:numCache>
                <c:formatCode>General</c:formatCode>
                <c:ptCount val="15"/>
                <c:pt idx="0">
                  <c:v>4000</c:v>
                </c:pt>
                <c:pt idx="1">
                  <c:v>680</c:v>
                </c:pt>
                <c:pt idx="2">
                  <c:v>160</c:v>
                </c:pt>
                <c:pt idx="3">
                  <c:v>8000</c:v>
                </c:pt>
                <c:pt idx="4">
                  <c:v>997</c:v>
                </c:pt>
                <c:pt idx="5">
                  <c:v>950</c:v>
                </c:pt>
                <c:pt idx="6">
                  <c:v>10000</c:v>
                </c:pt>
                <c:pt idx="7">
                  <c:v>2000</c:v>
                </c:pt>
                <c:pt idx="8">
                  <c:v>1000</c:v>
                </c:pt>
                <c:pt idx="9">
                  <c:v>4000</c:v>
                </c:pt>
                <c:pt idx="10">
                  <c:v>250</c:v>
                </c:pt>
                <c:pt idx="11">
                  <c:v>2500</c:v>
                </c:pt>
                <c:pt idx="12">
                  <c:v>5000</c:v>
                </c:pt>
                <c:pt idx="13">
                  <c:v>150</c:v>
                </c:pt>
                <c:pt idx="14">
                  <c:v>60</c:v>
                </c:pt>
              </c:numCache>
            </c:numRef>
          </c:val>
          <c:extLst>
            <c:ext xmlns:c16="http://schemas.microsoft.com/office/drawing/2014/chart" uri="{C3380CC4-5D6E-409C-BE32-E72D297353CC}">
              <c16:uniqueId val="{00000000-207D-488D-97CF-5A074FFF4F51}"/>
            </c:ext>
          </c:extLst>
        </c:ser>
        <c:dLbls>
          <c:dLblPos val="outEnd"/>
          <c:showLegendKey val="0"/>
          <c:showVal val="1"/>
          <c:showCatName val="0"/>
          <c:showSerName val="0"/>
          <c:showPercent val="0"/>
          <c:showBubbleSize val="0"/>
        </c:dLbls>
        <c:gapWidth val="219"/>
        <c:overlap val="-27"/>
        <c:axId val="118810640"/>
        <c:axId val="118811888"/>
      </c:barChart>
      <c:catAx>
        <c:axId val="118810640"/>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r>
                  <a:rPr lang="en-IN" dirty="0"/>
                  <a:t>Room type in neighbourhood group</a:t>
                </a:r>
              </a:p>
            </c:rich>
          </c:tx>
          <c:layout>
            <c:manualLayout>
              <c:xMode val="edge"/>
              <c:yMode val="edge"/>
              <c:x val="0.36094765566068099"/>
              <c:y val="0.9368940788938880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118811888"/>
        <c:crosses val="autoZero"/>
        <c:auto val="1"/>
        <c:lblAlgn val="ctr"/>
        <c:lblOffset val="100"/>
        <c:noMultiLvlLbl val="0"/>
      </c:catAx>
      <c:valAx>
        <c:axId val="1188118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r>
                  <a:rPr lang="en-IN" dirty="0"/>
                  <a:t>Max of price</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118810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latin typeface="PT Sans" panose="020B0503020203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[Capstone1B_Airbnb Listings - New York City-1 - Copy.xlsx]Reviews!PivotTable1</c:name>
    <c:fmtId val="24"/>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400" b="1" dirty="0"/>
              <a:t>Number of reviews in the property type</a:t>
            </a:r>
          </a:p>
        </c:rich>
      </c:tx>
      <c:layout>
        <c:manualLayout>
          <c:xMode val="edge"/>
          <c:yMode val="edge"/>
          <c:x val="0.16280625873720075"/>
          <c:y val="3.5597289654804458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w="19050">
            <a:solidFill>
              <a:schemeClr val="lt1"/>
            </a:solidFill>
          </a:ln>
          <a:effectLst/>
        </c:spPr>
        <c:dLbl>
          <c:idx val="0"/>
          <c:layout>
            <c:manualLayout>
              <c:x val="-1.0185067526415994E-16"/>
              <c:y val="-0.10648148148148148"/>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spPr>
          <a:solidFill>
            <a:schemeClr val="accent1"/>
          </a:solidFill>
          <a:ln w="19050">
            <a:solidFill>
              <a:schemeClr val="lt1"/>
            </a:solidFill>
          </a:ln>
          <a:effectLst/>
        </c:spPr>
        <c:dLbl>
          <c:idx val="0"/>
          <c:layout>
            <c:manualLayout>
              <c:x val="-1.0185067526415994E-16"/>
              <c:y val="-0.10648148148148148"/>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2"/>
        <c:spPr>
          <a:solidFill>
            <a:schemeClr val="accent1"/>
          </a:solidFill>
          <a:ln w="19050">
            <a:solidFill>
              <a:schemeClr val="lt1"/>
            </a:solidFill>
          </a:ln>
          <a:effectLst/>
        </c:spPr>
      </c:pivotFmt>
      <c:pivotFmt>
        <c:idx val="23"/>
        <c:spPr>
          <a:solidFill>
            <a:schemeClr val="accent1"/>
          </a:solidFill>
          <a:ln w="19050">
            <a:solidFill>
              <a:schemeClr val="lt1"/>
            </a:solidFill>
          </a:ln>
          <a:effectLst/>
        </c:spPr>
      </c:pivotFmt>
      <c:pivotFmt>
        <c:idx val="24"/>
        <c:spPr>
          <a:solidFill>
            <a:schemeClr val="accent1"/>
          </a:solidFill>
          <a:ln w="19050">
            <a:solidFill>
              <a:schemeClr val="lt1"/>
            </a:solidFill>
          </a:ln>
          <a:effectLst/>
        </c:spPr>
      </c:pivotFmt>
      <c:pivotFmt>
        <c:idx val="25"/>
        <c:spPr>
          <a:solidFill>
            <a:schemeClr val="accent1"/>
          </a:solidFill>
          <a:ln w="19050">
            <a:solidFill>
              <a:schemeClr val="lt1"/>
            </a:solidFill>
          </a:ln>
          <a:effectLst/>
        </c:spPr>
      </c:pivotFmt>
      <c:pivotFmt>
        <c:idx val="26"/>
        <c:spPr>
          <a:solidFill>
            <a:schemeClr val="accent1"/>
          </a:solidFill>
          <a:ln w="19050">
            <a:solidFill>
              <a:schemeClr val="lt1"/>
            </a:solidFill>
          </a:ln>
          <a:effectLst/>
        </c:spPr>
      </c:pivotFmt>
      <c:pivotFmt>
        <c:idx val="27"/>
        <c:spPr>
          <a:solidFill>
            <a:schemeClr val="accent1"/>
          </a:solidFill>
          <a:ln w="19050">
            <a:solidFill>
              <a:schemeClr val="lt1"/>
            </a:solidFill>
          </a:ln>
          <a:effectLst/>
        </c:spPr>
      </c:pivotFmt>
      <c:pivotFmt>
        <c:idx val="28"/>
        <c:spPr>
          <a:solidFill>
            <a:schemeClr val="accent1"/>
          </a:solidFill>
          <a:ln w="19050">
            <a:solidFill>
              <a:schemeClr val="lt1"/>
            </a:solidFill>
          </a:ln>
          <a:effectLst/>
        </c:spPr>
      </c:pivotFmt>
      <c:pivotFmt>
        <c:idx val="29"/>
        <c:spPr>
          <a:solidFill>
            <a:schemeClr val="accent1"/>
          </a:solidFill>
          <a:ln w="19050">
            <a:solidFill>
              <a:schemeClr val="lt1"/>
            </a:solidFill>
          </a:ln>
          <a:effectLst/>
        </c:spPr>
      </c:pivotFmt>
      <c:pivotFmt>
        <c:idx val="30"/>
        <c:spPr>
          <a:solidFill>
            <a:schemeClr val="accent1"/>
          </a:solidFill>
          <a:ln w="19050">
            <a:solidFill>
              <a:schemeClr val="lt1"/>
            </a:solidFill>
          </a:ln>
          <a:effectLst/>
        </c:spPr>
      </c:pivotFmt>
      <c:pivotFmt>
        <c:idx val="31"/>
        <c:spPr>
          <a:solidFill>
            <a:schemeClr val="accent1"/>
          </a:solidFill>
          <a:ln w="19050">
            <a:solidFill>
              <a:schemeClr val="lt1"/>
            </a:solidFill>
          </a:ln>
          <a:effectLst/>
        </c:spPr>
      </c:pivotFmt>
      <c:pivotFmt>
        <c:idx val="32"/>
        <c:spPr>
          <a:solidFill>
            <a:schemeClr val="accent1"/>
          </a:solidFill>
          <a:ln w="19050">
            <a:solidFill>
              <a:schemeClr val="lt1"/>
            </a:solidFill>
          </a:ln>
          <a:effectLst/>
        </c:spPr>
      </c:pivotFmt>
      <c:pivotFmt>
        <c:idx val="33"/>
        <c:spPr>
          <a:solidFill>
            <a:schemeClr val="accent1"/>
          </a:solidFill>
          <a:ln w="19050">
            <a:solidFill>
              <a:schemeClr val="lt1"/>
            </a:solidFill>
          </a:ln>
          <a:effectLst/>
        </c:spPr>
      </c:pivotFmt>
      <c:pivotFmt>
        <c:idx val="34"/>
        <c:spPr>
          <a:solidFill>
            <a:schemeClr val="accent1"/>
          </a:solidFill>
          <a:ln w="19050">
            <a:solidFill>
              <a:schemeClr val="lt1"/>
            </a:solidFill>
          </a:ln>
          <a:effectLst/>
        </c:spPr>
      </c:pivotFmt>
      <c:pivotFmt>
        <c:idx val="35"/>
        <c:spPr>
          <a:solidFill>
            <a:schemeClr val="accent1"/>
          </a:solidFill>
          <a:ln w="19050">
            <a:solidFill>
              <a:schemeClr val="lt1"/>
            </a:solidFill>
          </a:ln>
          <a:effectLst/>
        </c:spPr>
      </c:pivotFmt>
      <c:pivotFmt>
        <c:idx val="36"/>
        <c:spPr>
          <a:solidFill>
            <a:schemeClr val="accent1"/>
          </a:solidFill>
          <a:ln w="19050">
            <a:solidFill>
              <a:schemeClr val="lt1"/>
            </a:solidFill>
          </a:ln>
          <a:effectLst/>
        </c:spPr>
      </c:pivotFmt>
      <c:pivotFmt>
        <c:idx val="37"/>
        <c:spPr>
          <a:solidFill>
            <a:schemeClr val="accent1"/>
          </a:solidFill>
          <a:ln w="19050">
            <a:solidFill>
              <a:schemeClr val="lt1"/>
            </a:solidFill>
          </a:ln>
          <a:effectLst/>
        </c:spPr>
      </c:pivotFmt>
      <c:pivotFmt>
        <c:idx val="38"/>
        <c:spPr>
          <a:solidFill>
            <a:schemeClr val="accent1"/>
          </a:solidFill>
          <a:ln w="19050">
            <a:solidFill>
              <a:schemeClr val="lt1"/>
            </a:solidFill>
          </a:ln>
          <a:effectLst/>
        </c:spPr>
      </c:pivotFmt>
      <c:pivotFmt>
        <c:idx val="39"/>
        <c:spPr>
          <a:solidFill>
            <a:schemeClr val="accent1"/>
          </a:solidFill>
          <a:ln w="19050">
            <a:solidFill>
              <a:schemeClr val="lt1"/>
            </a:solidFill>
          </a:ln>
          <a:effectLst/>
        </c:spPr>
      </c:pivotFmt>
      <c:pivotFmt>
        <c:idx val="40"/>
        <c:spPr>
          <a:solidFill>
            <a:schemeClr val="accent1"/>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
        <c:spPr>
          <a:solidFill>
            <a:schemeClr val="accent1"/>
          </a:solidFill>
          <a:ln w="19050">
            <a:solidFill>
              <a:schemeClr val="lt1"/>
            </a:solidFill>
          </a:ln>
          <a:effectLst/>
        </c:spPr>
        <c:dLbl>
          <c:idx val="0"/>
          <c:layout>
            <c:manualLayout>
              <c:x val="-1.0185067526415994E-16"/>
              <c:y val="-0.10648148148148148"/>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2"/>
        <c:spPr>
          <a:solidFill>
            <a:schemeClr val="accent1"/>
          </a:solidFill>
          <a:ln w="19050">
            <a:solidFill>
              <a:schemeClr val="lt1"/>
            </a:solidFill>
          </a:ln>
          <a:effectLst/>
        </c:spPr>
      </c:pivotFmt>
      <c:pivotFmt>
        <c:idx val="43"/>
        <c:spPr>
          <a:solidFill>
            <a:schemeClr val="accent1"/>
          </a:solidFill>
          <a:ln w="19050">
            <a:solidFill>
              <a:schemeClr val="lt1"/>
            </a:solidFill>
          </a:ln>
          <a:effectLst/>
        </c:spPr>
      </c:pivotFmt>
      <c:pivotFmt>
        <c:idx val="44"/>
        <c:spPr>
          <a:solidFill>
            <a:schemeClr val="accent1"/>
          </a:solidFill>
          <a:ln w="19050">
            <a:solidFill>
              <a:schemeClr val="lt1"/>
            </a:solidFill>
          </a:ln>
          <a:effectLst/>
        </c:spPr>
      </c:pivotFmt>
      <c:pivotFmt>
        <c:idx val="45"/>
        <c:spPr>
          <a:solidFill>
            <a:schemeClr val="accent1"/>
          </a:solidFill>
          <a:ln w="19050">
            <a:solidFill>
              <a:schemeClr val="lt1"/>
            </a:solidFill>
          </a:ln>
          <a:effectLst/>
        </c:spPr>
      </c:pivotFmt>
      <c:pivotFmt>
        <c:idx val="46"/>
        <c:spPr>
          <a:solidFill>
            <a:schemeClr val="accent1"/>
          </a:solidFill>
          <a:ln w="19050">
            <a:solidFill>
              <a:schemeClr val="lt1"/>
            </a:solidFill>
          </a:ln>
          <a:effectLst/>
        </c:spPr>
      </c:pivotFmt>
      <c:pivotFmt>
        <c:idx val="47"/>
        <c:spPr>
          <a:solidFill>
            <a:schemeClr val="accent1"/>
          </a:solidFill>
          <a:ln w="19050">
            <a:solidFill>
              <a:schemeClr val="lt1"/>
            </a:solidFill>
          </a:ln>
          <a:effectLst/>
        </c:spPr>
      </c:pivotFmt>
      <c:pivotFmt>
        <c:idx val="48"/>
        <c:spPr>
          <a:solidFill>
            <a:schemeClr val="accent1"/>
          </a:solidFill>
          <a:ln w="19050">
            <a:solidFill>
              <a:schemeClr val="lt1"/>
            </a:solidFill>
          </a:ln>
          <a:effectLst/>
        </c:spPr>
      </c:pivotFmt>
      <c:pivotFmt>
        <c:idx val="49"/>
        <c:spPr>
          <a:solidFill>
            <a:schemeClr val="accent1"/>
          </a:solidFill>
          <a:ln w="19050">
            <a:solidFill>
              <a:schemeClr val="lt1"/>
            </a:solidFill>
          </a:ln>
          <a:effectLst/>
        </c:spPr>
      </c:pivotFmt>
      <c:pivotFmt>
        <c:idx val="50"/>
        <c:spPr>
          <a:solidFill>
            <a:schemeClr val="accent1"/>
          </a:solidFill>
          <a:ln w="19050">
            <a:solidFill>
              <a:schemeClr val="lt1"/>
            </a:solidFill>
          </a:ln>
          <a:effectLst/>
        </c:spPr>
      </c:pivotFmt>
      <c:pivotFmt>
        <c:idx val="51"/>
        <c:spPr>
          <a:solidFill>
            <a:schemeClr val="accent1"/>
          </a:solidFill>
          <a:ln w="19050">
            <a:solidFill>
              <a:schemeClr val="lt1"/>
            </a:solidFill>
          </a:ln>
          <a:effectLst/>
        </c:spPr>
      </c:pivotFmt>
      <c:pivotFmt>
        <c:idx val="52"/>
        <c:spPr>
          <a:solidFill>
            <a:schemeClr val="accent1"/>
          </a:solidFill>
          <a:ln w="19050">
            <a:solidFill>
              <a:schemeClr val="lt1"/>
            </a:solidFill>
          </a:ln>
          <a:effectLst/>
        </c:spPr>
      </c:pivotFmt>
      <c:pivotFmt>
        <c:idx val="53"/>
        <c:spPr>
          <a:solidFill>
            <a:schemeClr val="accent1"/>
          </a:solidFill>
          <a:ln w="19050">
            <a:solidFill>
              <a:schemeClr val="lt1"/>
            </a:solidFill>
          </a:ln>
          <a:effectLst/>
        </c:spPr>
      </c:pivotFmt>
      <c:pivotFmt>
        <c:idx val="54"/>
        <c:spPr>
          <a:solidFill>
            <a:schemeClr val="accent1"/>
          </a:solidFill>
          <a:ln w="19050">
            <a:solidFill>
              <a:schemeClr val="lt1"/>
            </a:solidFill>
          </a:ln>
          <a:effectLst/>
        </c:spPr>
      </c:pivotFmt>
      <c:pivotFmt>
        <c:idx val="55"/>
        <c:spPr>
          <a:solidFill>
            <a:schemeClr val="accent1"/>
          </a:solidFill>
          <a:ln w="19050">
            <a:solidFill>
              <a:schemeClr val="lt1"/>
            </a:solidFill>
          </a:ln>
          <a:effectLst/>
        </c:spPr>
      </c:pivotFmt>
      <c:pivotFmt>
        <c:idx val="56"/>
        <c:spPr>
          <a:solidFill>
            <a:schemeClr val="accent1"/>
          </a:solidFill>
          <a:ln w="19050">
            <a:solidFill>
              <a:schemeClr val="lt1"/>
            </a:solidFill>
          </a:ln>
          <a:effectLst/>
        </c:spPr>
      </c:pivotFmt>
      <c:pivotFmt>
        <c:idx val="57"/>
        <c:spPr>
          <a:solidFill>
            <a:schemeClr val="accent1"/>
          </a:solidFill>
          <a:ln w="19050">
            <a:solidFill>
              <a:schemeClr val="lt1"/>
            </a:solidFill>
          </a:ln>
          <a:effectLst/>
        </c:spPr>
      </c:pivotFmt>
      <c:pivotFmt>
        <c:idx val="58"/>
        <c:spPr>
          <a:solidFill>
            <a:schemeClr val="accent1"/>
          </a:solidFill>
          <a:ln w="19050">
            <a:solidFill>
              <a:schemeClr val="lt1"/>
            </a:solidFill>
          </a:ln>
          <a:effectLst/>
        </c:spPr>
      </c:pivotFmt>
      <c:pivotFmt>
        <c:idx val="59"/>
        <c:spPr>
          <a:solidFill>
            <a:schemeClr val="accent1"/>
          </a:solidFill>
          <a:ln w="19050">
            <a:solidFill>
              <a:schemeClr val="lt1"/>
            </a:solidFill>
          </a:ln>
          <a:effectLst/>
        </c:spPr>
      </c:pivotFmt>
    </c:pivotFmts>
    <c:plotArea>
      <c:layout>
        <c:manualLayout>
          <c:layoutTarget val="inner"/>
          <c:xMode val="edge"/>
          <c:yMode val="edge"/>
          <c:x val="5.9074163357343064E-2"/>
          <c:y val="0.19779708513296923"/>
          <c:w val="0.85886773042210329"/>
          <c:h val="0.80220302536135235"/>
        </c:manualLayout>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[Capstone1B_Airbnb Listings - New York City-1 - Copy.xlsx]Property!PivotTable2</c:name>
    <c:fmtId val="32"/>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PT Sans" panose="020B0503020203020204" pitchFamily="34" charset="0"/>
                <a:ea typeface="+mn-ea"/>
                <a:cs typeface="+mn-cs"/>
              </a:defRPr>
            </a:pPr>
            <a:r>
              <a:rPr lang="en-US" dirty="0"/>
              <a:t>Count of hosts in property type</a:t>
            </a:r>
          </a:p>
        </c:rich>
      </c:tx>
      <c:layout>
        <c:manualLayout>
          <c:xMode val="edge"/>
          <c:yMode val="edge"/>
          <c:x val="9.7682700330220792E-2"/>
          <c:y val="4.139256336045349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PT Sans" panose="020B0503020203020204" pitchFamily="34" charset="0"/>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2"/>
          </a:solidFill>
          <a:ln w="19050">
            <a:solidFill>
              <a:schemeClr val="lt1"/>
            </a:solidFill>
          </a:ln>
          <a:effectLst/>
        </c:spPr>
        <c:dLbl>
          <c:idx val="0"/>
          <c:layout>
            <c:manualLayout>
              <c:x val="2.1295474711623779E-2"/>
              <c:y val="-0.16"/>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
        <c:idx val="9"/>
        <c:spPr>
          <a:solidFill>
            <a:schemeClr val="accent2"/>
          </a:solidFill>
          <a:ln w="19050">
            <a:solidFill>
              <a:schemeClr val="lt1"/>
            </a:solidFill>
          </a:ln>
          <a:effectLst/>
        </c:spPr>
      </c:pivotFmt>
      <c:pivotFmt>
        <c:idx val="10"/>
        <c:spPr>
          <a:solidFill>
            <a:schemeClr val="accent2"/>
          </a:solidFill>
          <a:ln w="19050">
            <a:solidFill>
              <a:schemeClr val="lt1"/>
            </a:solidFill>
          </a:ln>
          <a:effectLst/>
        </c:spPr>
      </c:pivotFmt>
      <c:pivotFmt>
        <c:idx val="11"/>
        <c:spPr>
          <a:solidFill>
            <a:schemeClr val="accent2"/>
          </a:solidFill>
          <a:ln w="19050">
            <a:solidFill>
              <a:schemeClr val="lt1"/>
            </a:solidFill>
          </a:ln>
          <a:effectLst/>
        </c:spPr>
      </c:pivotFmt>
      <c:pivotFmt>
        <c:idx val="12"/>
        <c:spPr>
          <a:solidFill>
            <a:schemeClr val="accent2"/>
          </a:solidFill>
          <a:ln w="19050">
            <a:solidFill>
              <a:schemeClr val="lt1"/>
            </a:solidFill>
          </a:ln>
          <a:effectLst/>
        </c:spPr>
      </c:pivotFmt>
      <c:pivotFmt>
        <c:idx val="13"/>
        <c:spPr>
          <a:solidFill>
            <a:schemeClr val="accent2"/>
          </a:solidFill>
          <a:ln w="19050">
            <a:solidFill>
              <a:schemeClr val="lt1"/>
            </a:solidFill>
          </a:ln>
          <a:effectLst/>
        </c:spPr>
      </c:pivotFmt>
      <c:pivotFmt>
        <c:idx val="14"/>
        <c:spPr>
          <a:solidFill>
            <a:schemeClr val="accent2"/>
          </a:solidFill>
          <a:ln w="19050">
            <a:solidFill>
              <a:schemeClr val="lt1"/>
            </a:solidFill>
          </a:ln>
          <a:effectLst/>
        </c:spPr>
      </c:pivotFmt>
      <c:pivotFmt>
        <c:idx val="15"/>
        <c:spPr>
          <a:solidFill>
            <a:schemeClr val="accent2"/>
          </a:solidFill>
          <a:ln w="19050">
            <a:solidFill>
              <a:schemeClr val="lt1"/>
            </a:solidFill>
          </a:ln>
          <a:effectLst/>
        </c:spPr>
      </c:pivotFmt>
      <c:pivotFmt>
        <c:idx val="16"/>
        <c:spPr>
          <a:solidFill>
            <a:schemeClr val="accent2"/>
          </a:solidFill>
          <a:ln w="19050">
            <a:solidFill>
              <a:schemeClr val="lt1"/>
            </a:solidFill>
          </a:ln>
          <a:effectLst/>
        </c:spPr>
      </c:pivotFmt>
      <c:pivotFmt>
        <c:idx val="17"/>
        <c:spPr>
          <a:solidFill>
            <a:schemeClr val="accent2"/>
          </a:solidFill>
          <a:ln w="19050">
            <a:solidFill>
              <a:schemeClr val="lt1"/>
            </a:solidFill>
          </a:ln>
          <a:effectLst/>
        </c:spPr>
      </c:pivotFmt>
      <c:pivotFmt>
        <c:idx val="18"/>
        <c:spPr>
          <a:solidFill>
            <a:schemeClr val="accent2"/>
          </a:solidFill>
          <a:ln w="19050">
            <a:solidFill>
              <a:schemeClr val="lt1"/>
            </a:solidFill>
          </a:ln>
          <a:effectLst/>
        </c:spPr>
      </c:pivotFmt>
      <c:pivotFmt>
        <c:idx val="19"/>
        <c:spPr>
          <a:solidFill>
            <a:schemeClr val="accent2"/>
          </a:solidFill>
          <a:ln w="19050">
            <a:solidFill>
              <a:schemeClr val="lt1"/>
            </a:solidFill>
          </a:ln>
          <a:effectLst/>
        </c:spPr>
      </c:pivotFmt>
      <c:pivotFmt>
        <c:idx val="20"/>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1"/>
        <c:spPr>
          <a:solidFill>
            <a:schemeClr val="accent2"/>
          </a:solidFill>
          <a:ln w="19050">
            <a:solidFill>
              <a:schemeClr val="lt1"/>
            </a:solidFill>
          </a:ln>
          <a:effectLst/>
        </c:spPr>
      </c:pivotFmt>
      <c:pivotFmt>
        <c:idx val="22"/>
        <c:spPr>
          <a:solidFill>
            <a:schemeClr val="accent2"/>
          </a:solidFill>
          <a:ln w="19050">
            <a:solidFill>
              <a:schemeClr val="lt1"/>
            </a:solidFill>
          </a:ln>
          <a:effectLst/>
        </c:spPr>
      </c:pivotFmt>
      <c:pivotFmt>
        <c:idx val="23"/>
        <c:spPr>
          <a:solidFill>
            <a:schemeClr val="accent2"/>
          </a:solidFill>
          <a:ln w="19050">
            <a:solidFill>
              <a:schemeClr val="lt1"/>
            </a:solidFill>
          </a:ln>
          <a:effectLst/>
        </c:spPr>
      </c:pivotFmt>
      <c:pivotFmt>
        <c:idx val="24"/>
        <c:spPr>
          <a:solidFill>
            <a:schemeClr val="accent2"/>
          </a:solidFill>
          <a:ln w="19050">
            <a:solidFill>
              <a:schemeClr val="lt1"/>
            </a:solidFill>
          </a:ln>
          <a:effectLst/>
        </c:spPr>
      </c:pivotFmt>
      <c:pivotFmt>
        <c:idx val="25"/>
        <c:spPr>
          <a:solidFill>
            <a:schemeClr val="accent2"/>
          </a:solidFill>
          <a:ln w="19050">
            <a:solidFill>
              <a:schemeClr val="lt1"/>
            </a:solidFill>
          </a:ln>
          <a:effectLst/>
        </c:spPr>
      </c:pivotFmt>
      <c:pivotFmt>
        <c:idx val="26"/>
        <c:spPr>
          <a:solidFill>
            <a:schemeClr val="accent2"/>
          </a:solidFill>
          <a:ln w="19050">
            <a:solidFill>
              <a:schemeClr val="lt1"/>
            </a:solidFill>
          </a:ln>
          <a:effectLst/>
        </c:spPr>
      </c:pivotFmt>
      <c:pivotFmt>
        <c:idx val="27"/>
        <c:spPr>
          <a:solidFill>
            <a:schemeClr val="accent2"/>
          </a:solidFill>
          <a:ln w="19050">
            <a:solidFill>
              <a:schemeClr val="lt1"/>
            </a:solidFill>
          </a:ln>
          <a:effectLst/>
        </c:spPr>
      </c:pivotFmt>
      <c:pivotFmt>
        <c:idx val="28"/>
        <c:spPr>
          <a:solidFill>
            <a:schemeClr val="accent2"/>
          </a:solidFill>
          <a:ln w="19050">
            <a:solidFill>
              <a:schemeClr val="lt1"/>
            </a:solidFill>
          </a:ln>
          <a:effectLst/>
        </c:spPr>
      </c:pivotFmt>
      <c:pivotFmt>
        <c:idx val="29"/>
        <c:spPr>
          <a:solidFill>
            <a:schemeClr val="accent2"/>
          </a:solidFill>
          <a:ln w="19050">
            <a:solidFill>
              <a:schemeClr val="lt1"/>
            </a:solidFill>
          </a:ln>
          <a:effectLst/>
        </c:spPr>
      </c:pivotFmt>
      <c:pivotFmt>
        <c:idx val="30"/>
        <c:spPr>
          <a:solidFill>
            <a:schemeClr val="accent2"/>
          </a:solidFill>
          <a:ln w="19050">
            <a:solidFill>
              <a:schemeClr val="lt1"/>
            </a:solidFill>
          </a:ln>
          <a:effectLst/>
        </c:spPr>
      </c:pivotFmt>
      <c:pivotFmt>
        <c:idx val="31"/>
        <c:spPr>
          <a:solidFill>
            <a:schemeClr val="accent2"/>
          </a:solidFill>
          <a:ln w="19050">
            <a:solidFill>
              <a:schemeClr val="lt1"/>
            </a:solidFill>
          </a:ln>
          <a:effectLst/>
        </c:spPr>
      </c:pivotFmt>
      <c:pivotFmt>
        <c:idx val="32"/>
        <c:spPr>
          <a:solidFill>
            <a:schemeClr val="accent2"/>
          </a:solidFill>
          <a:ln w="19050">
            <a:solidFill>
              <a:schemeClr val="lt1"/>
            </a:solidFill>
          </a:ln>
          <a:effectLst/>
        </c:spPr>
      </c:pivotFmt>
      <c:pivotFmt>
        <c:idx val="33"/>
        <c:spPr>
          <a:solidFill>
            <a:schemeClr val="accent2"/>
          </a:solidFill>
          <a:ln w="19050">
            <a:solidFill>
              <a:schemeClr val="lt1"/>
            </a:solidFill>
          </a:ln>
          <a:effectLst/>
        </c:spPr>
      </c:pivotFmt>
      <c:pivotFmt>
        <c:idx val="34"/>
        <c:spPr>
          <a:solidFill>
            <a:schemeClr val="accent2"/>
          </a:solidFill>
          <a:ln w="19050">
            <a:solidFill>
              <a:schemeClr val="lt1"/>
            </a:solidFill>
          </a:ln>
          <a:effectLst/>
        </c:spPr>
      </c:pivotFmt>
      <c:pivotFmt>
        <c:idx val="35"/>
        <c:spPr>
          <a:solidFill>
            <a:schemeClr val="accent2"/>
          </a:solidFill>
          <a:ln w="19050">
            <a:solidFill>
              <a:schemeClr val="lt1"/>
            </a:solidFill>
          </a:ln>
          <a:effectLst/>
        </c:spPr>
      </c:pivotFmt>
      <c:pivotFmt>
        <c:idx val="36"/>
        <c:spPr>
          <a:solidFill>
            <a:schemeClr val="accent2"/>
          </a:solidFill>
          <a:ln w="19050">
            <a:solidFill>
              <a:schemeClr val="lt1"/>
            </a:solidFill>
          </a:ln>
          <a:effectLst/>
        </c:spPr>
      </c:pivotFmt>
      <c:pivotFmt>
        <c:idx val="37"/>
        <c:spPr>
          <a:solidFill>
            <a:schemeClr val="accent2"/>
          </a:solidFill>
          <a:ln w="19050">
            <a:solidFill>
              <a:schemeClr val="lt1"/>
            </a:solidFill>
          </a:ln>
          <a:effectLst/>
        </c:spPr>
      </c:pivotFmt>
      <c:pivotFmt>
        <c:idx val="38"/>
        <c:spPr>
          <a:solidFill>
            <a:schemeClr val="accent2"/>
          </a:solidFill>
          <a:ln w="19050">
            <a:solidFill>
              <a:schemeClr val="lt1"/>
            </a:solidFill>
          </a:ln>
          <a:effectLst/>
        </c:spPr>
      </c:pivotFmt>
      <c:pivotFmt>
        <c:idx val="39"/>
        <c:spPr>
          <a:solidFill>
            <a:schemeClr val="accent2"/>
          </a:solidFill>
          <a:ln w="19050">
            <a:solidFill>
              <a:schemeClr val="lt1"/>
            </a:solidFill>
          </a:ln>
          <a:effectLst/>
        </c:spPr>
        <c:dLbl>
          <c:idx val="0"/>
          <c:layout>
            <c:manualLayout>
              <c:x val="2.1295474711623779E-2"/>
              <c:y val="-0.16"/>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0"/>
        <c:spPr>
          <a:solidFill>
            <a:schemeClr val="accent2"/>
          </a:solidFill>
          <a:ln w="19050">
            <a:solidFill>
              <a:schemeClr val="lt1"/>
            </a:solid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1"/>
        <c:spPr>
          <a:solidFill>
            <a:schemeClr val="accent2"/>
          </a:solidFill>
          <a:ln w="19050">
            <a:solidFill>
              <a:schemeClr val="lt1"/>
            </a:solidFill>
          </a:ln>
          <a:effectLst/>
        </c:spPr>
      </c:pivotFmt>
      <c:pivotFmt>
        <c:idx val="42"/>
        <c:spPr>
          <a:solidFill>
            <a:schemeClr val="accent2"/>
          </a:solidFill>
          <a:ln w="19050">
            <a:solidFill>
              <a:schemeClr val="lt1"/>
            </a:solidFill>
          </a:ln>
          <a:effectLst/>
        </c:spPr>
      </c:pivotFmt>
      <c:pivotFmt>
        <c:idx val="43"/>
        <c:spPr>
          <a:solidFill>
            <a:schemeClr val="accent2"/>
          </a:solidFill>
          <a:ln w="19050">
            <a:solidFill>
              <a:schemeClr val="lt1"/>
            </a:solidFill>
          </a:ln>
          <a:effectLst/>
        </c:spPr>
      </c:pivotFmt>
      <c:pivotFmt>
        <c:idx val="44"/>
        <c:spPr>
          <a:solidFill>
            <a:schemeClr val="accent2"/>
          </a:solidFill>
          <a:ln w="19050">
            <a:solidFill>
              <a:schemeClr val="lt1"/>
            </a:solidFill>
          </a:ln>
          <a:effectLst/>
        </c:spPr>
      </c:pivotFmt>
      <c:pivotFmt>
        <c:idx val="45"/>
        <c:spPr>
          <a:solidFill>
            <a:schemeClr val="accent2"/>
          </a:solidFill>
          <a:ln w="19050">
            <a:solidFill>
              <a:schemeClr val="lt1"/>
            </a:solidFill>
          </a:ln>
          <a:effectLst/>
        </c:spPr>
      </c:pivotFmt>
      <c:pivotFmt>
        <c:idx val="46"/>
        <c:spPr>
          <a:solidFill>
            <a:schemeClr val="accent2"/>
          </a:solidFill>
          <a:ln w="19050">
            <a:solidFill>
              <a:schemeClr val="lt1"/>
            </a:solidFill>
          </a:ln>
          <a:effectLst/>
        </c:spPr>
      </c:pivotFmt>
      <c:pivotFmt>
        <c:idx val="47"/>
        <c:spPr>
          <a:solidFill>
            <a:schemeClr val="accent2"/>
          </a:solidFill>
          <a:ln w="19050">
            <a:solidFill>
              <a:schemeClr val="lt1"/>
            </a:solidFill>
          </a:ln>
          <a:effectLst/>
        </c:spPr>
      </c:pivotFmt>
      <c:pivotFmt>
        <c:idx val="48"/>
        <c:spPr>
          <a:solidFill>
            <a:schemeClr val="accent2"/>
          </a:solidFill>
          <a:ln w="19050">
            <a:solidFill>
              <a:schemeClr val="lt1"/>
            </a:solidFill>
          </a:ln>
          <a:effectLst/>
        </c:spPr>
      </c:pivotFmt>
      <c:pivotFmt>
        <c:idx val="49"/>
        <c:spPr>
          <a:solidFill>
            <a:schemeClr val="accent2"/>
          </a:solidFill>
          <a:ln w="19050">
            <a:solidFill>
              <a:schemeClr val="lt1"/>
            </a:solidFill>
          </a:ln>
          <a:effectLst/>
        </c:spPr>
      </c:pivotFmt>
      <c:pivotFmt>
        <c:idx val="50"/>
        <c:spPr>
          <a:solidFill>
            <a:schemeClr val="accent2"/>
          </a:solidFill>
          <a:ln w="19050">
            <a:solidFill>
              <a:schemeClr val="lt1"/>
            </a:solidFill>
          </a:ln>
          <a:effectLst/>
        </c:spPr>
      </c:pivotFmt>
      <c:pivotFmt>
        <c:idx val="51"/>
        <c:spPr>
          <a:solidFill>
            <a:schemeClr val="accent2"/>
          </a:solidFill>
          <a:ln w="19050">
            <a:solidFill>
              <a:schemeClr val="lt1"/>
            </a:solidFill>
          </a:ln>
          <a:effectLst/>
        </c:spPr>
      </c:pivotFmt>
      <c:pivotFmt>
        <c:idx val="52"/>
        <c:spPr>
          <a:solidFill>
            <a:schemeClr val="accent2"/>
          </a:solidFill>
          <a:ln w="19050">
            <a:solidFill>
              <a:schemeClr val="lt1"/>
            </a:solidFill>
          </a:ln>
          <a:effectLst/>
        </c:spPr>
      </c:pivotFmt>
      <c:pivotFmt>
        <c:idx val="53"/>
        <c:spPr>
          <a:solidFill>
            <a:schemeClr val="accent2"/>
          </a:solidFill>
          <a:ln w="19050">
            <a:solidFill>
              <a:schemeClr val="lt1"/>
            </a:solidFill>
          </a:ln>
          <a:effectLst/>
        </c:spPr>
      </c:pivotFmt>
      <c:pivotFmt>
        <c:idx val="54"/>
        <c:spPr>
          <a:solidFill>
            <a:schemeClr val="accent2"/>
          </a:solidFill>
          <a:ln w="19050">
            <a:solidFill>
              <a:schemeClr val="lt1"/>
            </a:solidFill>
          </a:ln>
          <a:effectLst/>
        </c:spPr>
      </c:pivotFmt>
      <c:pivotFmt>
        <c:idx val="55"/>
        <c:spPr>
          <a:solidFill>
            <a:schemeClr val="accent2"/>
          </a:solidFill>
          <a:ln w="19050">
            <a:solidFill>
              <a:schemeClr val="lt1"/>
            </a:solidFill>
          </a:ln>
          <a:effectLst/>
        </c:spPr>
      </c:pivotFmt>
      <c:pivotFmt>
        <c:idx val="56"/>
        <c:spPr>
          <a:solidFill>
            <a:schemeClr val="accent2"/>
          </a:solidFill>
          <a:ln w="19050">
            <a:solidFill>
              <a:schemeClr val="lt1"/>
            </a:solidFill>
          </a:ln>
          <a:effectLst/>
        </c:spPr>
      </c:pivotFmt>
      <c:pivotFmt>
        <c:idx val="57"/>
        <c:spPr>
          <a:solidFill>
            <a:schemeClr val="accent2"/>
          </a:solidFill>
          <a:ln w="19050">
            <a:solidFill>
              <a:schemeClr val="lt1"/>
            </a:solidFill>
          </a:ln>
          <a:effectLst/>
        </c:spPr>
      </c:pivotFmt>
      <c:pivotFmt>
        <c:idx val="58"/>
        <c:spPr>
          <a:solidFill>
            <a:schemeClr val="accent2"/>
          </a:solidFill>
          <a:ln w="19050">
            <a:solidFill>
              <a:schemeClr val="lt1"/>
            </a:solidFill>
          </a:ln>
          <a:effectLst/>
        </c:spPr>
      </c:pivotFmt>
      <c:pivotFmt>
        <c:idx val="59"/>
        <c:spPr>
          <a:solidFill>
            <a:schemeClr val="accent2"/>
          </a:solidFill>
          <a:ln w="19050">
            <a:solidFill>
              <a:schemeClr val="lt1"/>
            </a:solidFill>
          </a:ln>
          <a:effectLst/>
        </c:spPr>
        <c:dLbl>
          <c:idx val="0"/>
          <c:layout>
            <c:manualLayout>
              <c:x val="2.1295474711623779E-2"/>
              <c:y val="-0.16"/>
            </c:manualLayout>
          </c:layout>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manualLayout>
          <c:layoutTarget val="inner"/>
          <c:xMode val="edge"/>
          <c:yMode val="edge"/>
          <c:x val="0.12965657676434769"/>
          <c:y val="0.2869042582268434"/>
          <c:w val="0.73059960808257762"/>
          <c:h val="0.71309574177315671"/>
        </c:manualLayout>
      </c:layout>
      <c:pieChart>
        <c:varyColors val="1"/>
        <c:ser>
          <c:idx val="0"/>
          <c:order val="0"/>
          <c:tx>
            <c:strRef>
              <c:f>Property!$B$3</c:f>
              <c:strCache>
                <c:ptCount val="1"/>
                <c:pt idx="0">
                  <c:v>Total</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FC1-46D5-894B-D70D3FE1AFD8}"/>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3FC1-46D5-894B-D70D3FE1AFD8}"/>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FC1-46D5-894B-D70D3FE1AFD8}"/>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3FC1-46D5-894B-D70D3FE1AFD8}"/>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3FC1-46D5-894B-D70D3FE1AFD8}"/>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3FC1-46D5-894B-D70D3FE1AFD8}"/>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3FC1-46D5-894B-D70D3FE1AFD8}"/>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3FC1-46D5-894B-D70D3FE1AFD8}"/>
              </c:ext>
            </c:extLst>
          </c:dPt>
          <c:dPt>
            <c:idx val="8"/>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11-3FC1-46D5-894B-D70D3FE1AFD8}"/>
              </c:ext>
            </c:extLst>
          </c:dPt>
          <c:dPt>
            <c:idx val="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13-3FC1-46D5-894B-D70D3FE1AFD8}"/>
              </c:ext>
            </c:extLst>
          </c:dPt>
          <c:dPt>
            <c:idx val="10"/>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15-3FC1-46D5-894B-D70D3FE1AFD8}"/>
              </c:ext>
            </c:extLst>
          </c:dPt>
          <c:dPt>
            <c:idx val="11"/>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17-3FC1-46D5-894B-D70D3FE1AFD8}"/>
              </c:ext>
            </c:extLst>
          </c:dPt>
          <c:dPt>
            <c:idx val="1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19-3FC1-46D5-894B-D70D3FE1AFD8}"/>
              </c:ext>
            </c:extLst>
          </c:dPt>
          <c:dPt>
            <c:idx val="1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1B-3FC1-46D5-894B-D70D3FE1AFD8}"/>
              </c:ext>
            </c:extLst>
          </c:dPt>
          <c:dPt>
            <c:idx val="14"/>
            <c:bubble3D val="0"/>
            <c:spPr>
              <a:solidFill>
                <a:schemeClr val="accent6">
                  <a:lumMod val="60000"/>
                  <a:lumOff val="40000"/>
                </a:schemeClr>
              </a:solidFill>
              <a:ln w="19050">
                <a:solidFill>
                  <a:schemeClr val="lt1"/>
                </a:solidFill>
              </a:ln>
              <a:effectLst/>
            </c:spPr>
            <c:extLst>
              <c:ext xmlns:c16="http://schemas.microsoft.com/office/drawing/2014/chart" uri="{C3380CC4-5D6E-409C-BE32-E72D297353CC}">
                <c16:uniqueId val="{0000001D-3FC1-46D5-894B-D70D3FE1AFD8}"/>
              </c:ext>
            </c:extLst>
          </c:dPt>
          <c:dPt>
            <c:idx val="15"/>
            <c:bubble3D val="0"/>
            <c:spPr>
              <a:solidFill>
                <a:schemeClr val="accent2">
                  <a:lumMod val="50000"/>
                </a:schemeClr>
              </a:solidFill>
              <a:ln w="19050">
                <a:solidFill>
                  <a:schemeClr val="lt1"/>
                </a:solidFill>
              </a:ln>
              <a:effectLst/>
            </c:spPr>
            <c:extLst>
              <c:ext xmlns:c16="http://schemas.microsoft.com/office/drawing/2014/chart" uri="{C3380CC4-5D6E-409C-BE32-E72D297353CC}">
                <c16:uniqueId val="{0000001F-3FC1-46D5-894B-D70D3FE1AFD8}"/>
              </c:ext>
            </c:extLst>
          </c:dPt>
          <c:dPt>
            <c:idx val="16"/>
            <c:bubble3D val="0"/>
            <c:spPr>
              <a:solidFill>
                <a:schemeClr val="accent4">
                  <a:lumMod val="50000"/>
                </a:schemeClr>
              </a:solidFill>
              <a:ln w="19050">
                <a:solidFill>
                  <a:schemeClr val="lt1"/>
                </a:solidFill>
              </a:ln>
              <a:effectLst/>
            </c:spPr>
            <c:extLst>
              <c:ext xmlns:c16="http://schemas.microsoft.com/office/drawing/2014/chart" uri="{C3380CC4-5D6E-409C-BE32-E72D297353CC}">
                <c16:uniqueId val="{00000021-3FC1-46D5-894B-D70D3FE1AFD8}"/>
              </c:ext>
            </c:extLst>
          </c:dPt>
          <c:dPt>
            <c:idx val="17"/>
            <c:bubble3D val="0"/>
            <c:spPr>
              <a:solidFill>
                <a:schemeClr val="accent6">
                  <a:lumMod val="50000"/>
                </a:schemeClr>
              </a:solidFill>
              <a:ln w="19050">
                <a:solidFill>
                  <a:schemeClr val="lt1"/>
                </a:solidFill>
              </a:ln>
              <a:effectLst/>
            </c:spPr>
            <c:extLst>
              <c:ext xmlns:c16="http://schemas.microsoft.com/office/drawing/2014/chart" uri="{C3380CC4-5D6E-409C-BE32-E72D297353CC}">
                <c16:uniqueId val="{00000023-3FC1-46D5-894B-D70D3FE1AFD8}"/>
              </c:ext>
            </c:extLst>
          </c:dPt>
          <c:dPt>
            <c:idx val="18"/>
            <c:bubble3D val="0"/>
            <c:spPr>
              <a:solidFill>
                <a:schemeClr val="accent2">
                  <a:lumMod val="70000"/>
                  <a:lumOff val="30000"/>
                </a:schemeClr>
              </a:solidFill>
              <a:ln w="19050">
                <a:solidFill>
                  <a:schemeClr val="lt1"/>
                </a:solidFill>
              </a:ln>
              <a:effectLst/>
            </c:spPr>
            <c:extLst>
              <c:ext xmlns:c16="http://schemas.microsoft.com/office/drawing/2014/chart" uri="{C3380CC4-5D6E-409C-BE32-E72D297353CC}">
                <c16:uniqueId val="{00000025-3FC1-46D5-894B-D70D3FE1AFD8}"/>
              </c:ext>
            </c:extLst>
          </c:dPt>
          <c:dLbls>
            <c:dLbl>
              <c:idx val="18"/>
              <c:layout>
                <c:manualLayout>
                  <c:x val="5.7833942397616758E-2"/>
                  <c:y val="-0.1520748731043658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6091502808315303"/>
                      <c:h val="0.1157617669413628"/>
                    </c:manualLayout>
                  </c15:layout>
                </c:ext>
                <c:ext xmlns:c16="http://schemas.microsoft.com/office/drawing/2014/chart" uri="{C3380CC4-5D6E-409C-BE32-E72D297353CC}">
                  <c16:uniqueId val="{00000025-3FC1-46D5-894B-D70D3FE1AFD8}"/>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1" i="0" u="none" strike="noStrike" kern="1200" baseline="0">
                    <a:solidFill>
                      <a:schemeClr val="dk1">
                        <a:lumMod val="65000"/>
                        <a:lumOff val="35000"/>
                      </a:schemeClr>
                    </a:solidFill>
                    <a:latin typeface="PT Sans" panose="020B0503020203020204" pitchFamily="34" charset="0"/>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Property!$A$4:$A$23</c:f>
              <c:strCache>
                <c:ptCount val="19"/>
                <c:pt idx="0">
                  <c:v>Castle</c:v>
                </c:pt>
                <c:pt idx="1">
                  <c:v>Lighthouse</c:v>
                </c:pt>
                <c:pt idx="2">
                  <c:v>Chalet</c:v>
                </c:pt>
                <c:pt idx="3">
                  <c:v>Hut</c:v>
                </c:pt>
                <c:pt idx="4">
                  <c:v>Cabin</c:v>
                </c:pt>
                <c:pt idx="5">
                  <c:v>Bungalow</c:v>
                </c:pt>
                <c:pt idx="6">
                  <c:v>Tent</c:v>
                </c:pt>
                <c:pt idx="7">
                  <c:v>Treehouse</c:v>
                </c:pt>
                <c:pt idx="8">
                  <c:v>Camper/RV</c:v>
                </c:pt>
                <c:pt idx="9">
                  <c:v>Boat</c:v>
                </c:pt>
                <c:pt idx="10">
                  <c:v>Villa</c:v>
                </c:pt>
                <c:pt idx="11">
                  <c:v>Dorm</c:v>
                </c:pt>
                <c:pt idx="12">
                  <c:v>Other</c:v>
                </c:pt>
                <c:pt idx="13">
                  <c:v>Condominium</c:v>
                </c:pt>
                <c:pt idx="14">
                  <c:v>Townhouse</c:v>
                </c:pt>
                <c:pt idx="15">
                  <c:v>Bed &amp; Breakfast</c:v>
                </c:pt>
                <c:pt idx="16">
                  <c:v>Loft</c:v>
                </c:pt>
                <c:pt idx="17">
                  <c:v>House</c:v>
                </c:pt>
                <c:pt idx="18">
                  <c:v>Apartment</c:v>
                </c:pt>
              </c:strCache>
            </c:strRef>
          </c:cat>
          <c:val>
            <c:numRef>
              <c:f>Property!$B$4:$B$23</c:f>
              <c:numCache>
                <c:formatCode>General</c:formatCode>
                <c:ptCount val="19"/>
                <c:pt idx="0">
                  <c:v>1</c:v>
                </c:pt>
                <c:pt idx="1">
                  <c:v>1</c:v>
                </c:pt>
                <c:pt idx="2">
                  <c:v>1</c:v>
                </c:pt>
                <c:pt idx="3">
                  <c:v>2</c:v>
                </c:pt>
                <c:pt idx="4">
                  <c:v>2</c:v>
                </c:pt>
                <c:pt idx="5">
                  <c:v>4</c:v>
                </c:pt>
                <c:pt idx="6">
                  <c:v>4</c:v>
                </c:pt>
                <c:pt idx="7">
                  <c:v>4</c:v>
                </c:pt>
                <c:pt idx="8">
                  <c:v>7</c:v>
                </c:pt>
                <c:pt idx="9">
                  <c:v>8</c:v>
                </c:pt>
                <c:pt idx="10">
                  <c:v>8</c:v>
                </c:pt>
                <c:pt idx="11">
                  <c:v>30</c:v>
                </c:pt>
                <c:pt idx="12">
                  <c:v>47</c:v>
                </c:pt>
                <c:pt idx="13">
                  <c:v>94</c:v>
                </c:pt>
                <c:pt idx="14">
                  <c:v>136</c:v>
                </c:pt>
                <c:pt idx="15">
                  <c:v>180</c:v>
                </c:pt>
                <c:pt idx="16">
                  <c:v>753</c:v>
                </c:pt>
                <c:pt idx="17">
                  <c:v>2083</c:v>
                </c:pt>
                <c:pt idx="18">
                  <c:v>27022</c:v>
                </c:pt>
              </c:numCache>
            </c:numRef>
          </c:val>
          <c:extLst>
            <c:ext xmlns:c16="http://schemas.microsoft.com/office/drawing/2014/chart" uri="{C3380CC4-5D6E-409C-BE32-E72D297353CC}">
              <c16:uniqueId val="{00000026-3FC1-46D5-894B-D70D3FE1AFD8}"/>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latin typeface="PT Sans" panose="020B0503020203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[Capstone1B_Airbnb Listings - New York City-1 - Copy.xlsx]Neighborhood!PivotTable1</c:name>
    <c:fmtId val="13"/>
  </c:pivotSource>
  <c:chart>
    <c:title>
      <c:tx>
        <c:rich>
          <a:bodyPr rot="0" spcFirstLastPara="1" vertOverflow="ellipsis" vert="horz" wrap="square" anchor="ctr" anchorCtr="1"/>
          <a:lstStyle/>
          <a:p>
            <a:pPr algn="ctr" rtl="0">
              <a:defRPr sz="1400" b="1" i="0" u="none" strike="noStrike" kern="1200" spc="0" baseline="0">
                <a:solidFill>
                  <a:schemeClr val="tx1">
                    <a:lumMod val="65000"/>
                    <a:lumOff val="35000"/>
                  </a:schemeClr>
                </a:solidFill>
                <a:latin typeface="PT Sans" panose="020B0503020203020204" pitchFamily="34" charset="0"/>
                <a:ea typeface="+mn-ea"/>
                <a:cs typeface="+mn-cs"/>
              </a:defRPr>
            </a:pPr>
            <a:r>
              <a:rPr lang="en-IN" dirty="0"/>
              <a:t>Number of host listings in the </a:t>
            </a:r>
            <a:r>
              <a:rPr lang="en-US" dirty="0"/>
              <a:t>Neighborhood area</a:t>
            </a:r>
          </a:p>
        </c:rich>
      </c:tx>
      <c:layout>
        <c:manualLayout>
          <c:xMode val="edge"/>
          <c:yMode val="edge"/>
          <c:x val="0.15273231622746189"/>
          <c:y val="8.8921157582574906E-2"/>
        </c:manualLayout>
      </c:layout>
      <c:overlay val="0"/>
      <c:spPr>
        <a:noFill/>
        <a:ln>
          <a:noFill/>
        </a:ln>
        <a:effectLst/>
      </c:spPr>
      <c:txPr>
        <a:bodyPr rot="0" spcFirstLastPara="1" vertOverflow="ellipsis" vert="horz" wrap="square" anchor="ctr" anchorCtr="1"/>
        <a:lstStyle/>
        <a:p>
          <a:pPr algn="ctr" rtl="0">
            <a:defRPr sz="1400" b="1" i="0" u="none" strike="noStrike" kern="1200" spc="0" baseline="0">
              <a:solidFill>
                <a:schemeClr val="tx1">
                  <a:lumMod val="65000"/>
                  <a:lumOff val="35000"/>
                </a:schemeClr>
              </a:solidFill>
              <a:latin typeface="PT Sans" panose="020B0503020203020204" pitchFamily="34" charset="0"/>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6325706859458103"/>
          <c:y val="0.20277812265168094"/>
          <c:w val="0.78681227953301958"/>
          <c:h val="0.64395340193121053"/>
        </c:manualLayout>
      </c:layout>
      <c:barChart>
        <c:barDir val="col"/>
        <c:grouping val="clustered"/>
        <c:varyColors val="0"/>
        <c:ser>
          <c:idx val="0"/>
          <c:order val="0"/>
          <c:tx>
            <c:strRef>
              <c:f>Neighborhood!$B$3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PT Sans" panose="020B0503020203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Neighborhood!$A$4:$A$9</c:f>
              <c:strCache>
                <c:ptCount val="5"/>
                <c:pt idx="0">
                  <c:v>Bronx</c:v>
                </c:pt>
                <c:pt idx="1">
                  <c:v>Brooklyn</c:v>
                </c:pt>
                <c:pt idx="2">
                  <c:v>Manhattan</c:v>
                </c:pt>
                <c:pt idx="3">
                  <c:v>Queens</c:v>
                </c:pt>
                <c:pt idx="4">
                  <c:v>Staten Island</c:v>
                </c:pt>
              </c:strCache>
            </c:strRef>
          </c:cat>
          <c:val>
            <c:numRef>
              <c:f>Neighborhood!$B$4:$B$9</c:f>
              <c:numCache>
                <c:formatCode>General</c:formatCode>
                <c:ptCount val="5"/>
                <c:pt idx="0">
                  <c:v>344</c:v>
                </c:pt>
                <c:pt idx="1">
                  <c:v>11636</c:v>
                </c:pt>
                <c:pt idx="2">
                  <c:v>15989</c:v>
                </c:pt>
                <c:pt idx="3">
                  <c:v>2272</c:v>
                </c:pt>
                <c:pt idx="4">
                  <c:v>146</c:v>
                </c:pt>
              </c:numCache>
            </c:numRef>
          </c:val>
          <c:extLst>
            <c:ext xmlns:c16="http://schemas.microsoft.com/office/drawing/2014/chart" uri="{C3380CC4-5D6E-409C-BE32-E72D297353CC}">
              <c16:uniqueId val="{00000000-862E-4D5B-95D6-D47BAD43E08C}"/>
            </c:ext>
          </c:extLst>
        </c:ser>
        <c:dLbls>
          <c:showLegendKey val="0"/>
          <c:showVal val="0"/>
          <c:showCatName val="0"/>
          <c:showSerName val="0"/>
          <c:showPercent val="0"/>
          <c:showBubbleSize val="0"/>
        </c:dLbls>
        <c:gapWidth val="219"/>
        <c:overlap val="-27"/>
        <c:axId val="1919969823"/>
        <c:axId val="1919968991"/>
      </c:barChart>
      <c:catAx>
        <c:axId val="1919969823"/>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r>
                  <a:rPr lang="en-IN" dirty="0"/>
                  <a:t>Neighbourhood</a:t>
                </a:r>
              </a:p>
            </c:rich>
          </c:tx>
          <c:layout>
            <c:manualLayout>
              <c:xMode val="edge"/>
              <c:yMode val="edge"/>
              <c:x val="0.43971452597551525"/>
              <c:y val="0.9171051854750929"/>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1919968991"/>
        <c:crosses val="autoZero"/>
        <c:auto val="1"/>
        <c:lblAlgn val="ctr"/>
        <c:lblOffset val="100"/>
        <c:noMultiLvlLbl val="0"/>
      </c:catAx>
      <c:valAx>
        <c:axId val="19199689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r>
                  <a:rPr lang="en-IN" dirty="0"/>
                  <a:t>Number of host listings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PT Sans" panose="020B0503020203020204" pitchFamily="34" charset="0"/>
                <a:ea typeface="+mn-ea"/>
                <a:cs typeface="+mn-cs"/>
              </a:defRPr>
            </a:pPr>
            <a:endParaRPr lang="en-US"/>
          </a:p>
        </c:txPr>
        <c:crossAx val="1919969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latin typeface="PT Sans" panose="020B0503020203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Reversed" id="24">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8DEA08-435D-41E6-8801-DBDE13E552B6}" type="doc">
      <dgm:prSet loTypeId="urn:microsoft.com/office/officeart/2005/8/layout/chevron1" loCatId="process" qsTypeId="urn:microsoft.com/office/officeart/2005/8/quickstyle/simple1" qsCatId="simple" csTypeId="urn:microsoft.com/office/officeart/2005/8/colors/accent1_2" csCatId="accent1" phldr="1"/>
      <dgm:spPr/>
    </dgm:pt>
    <dgm:pt modelId="{25D691A2-4F3B-4F47-98C9-D4D735E45631}">
      <dgm:prSet phldrT="[Text]" custT="1"/>
      <dgm:spPr/>
      <dgm:t>
        <a:bodyPr/>
        <a:lstStyle/>
        <a:p>
          <a:r>
            <a:rPr lang="en-IN" sz="2400" dirty="0">
              <a:latin typeface="Akrobat Black" panose="00000A00000000000000" pitchFamily="50" charset="0"/>
            </a:rPr>
            <a:t>RAW DATA</a:t>
          </a:r>
        </a:p>
      </dgm:t>
    </dgm:pt>
    <dgm:pt modelId="{D860F4D1-3B9F-4792-9825-40132A00F180}" type="parTrans" cxnId="{5B257118-AE3D-4909-993F-E002E925001C}">
      <dgm:prSet/>
      <dgm:spPr/>
      <dgm:t>
        <a:bodyPr/>
        <a:lstStyle/>
        <a:p>
          <a:endParaRPr lang="en-IN" sz="2400">
            <a:latin typeface="Akrobat Black" panose="00000A00000000000000" pitchFamily="50" charset="0"/>
          </a:endParaRPr>
        </a:p>
      </dgm:t>
    </dgm:pt>
    <dgm:pt modelId="{CC3B5090-79AA-4EFE-A3CF-EC9902EFEAC6}" type="sibTrans" cxnId="{5B257118-AE3D-4909-993F-E002E925001C}">
      <dgm:prSet/>
      <dgm:spPr/>
      <dgm:t>
        <a:bodyPr/>
        <a:lstStyle/>
        <a:p>
          <a:endParaRPr lang="en-IN" sz="2400">
            <a:latin typeface="Akrobat Black" panose="00000A00000000000000" pitchFamily="50" charset="0"/>
          </a:endParaRPr>
        </a:p>
      </dgm:t>
    </dgm:pt>
    <dgm:pt modelId="{2479E009-56B1-4AE2-9A7D-E7285C567709}">
      <dgm:prSet phldrT="[Text]" custT="1"/>
      <dgm:spPr/>
      <dgm:t>
        <a:bodyPr/>
        <a:lstStyle/>
        <a:p>
          <a:r>
            <a:rPr lang="en-IN" sz="2400" dirty="0">
              <a:latin typeface="Akrobat Black" panose="00000A00000000000000" pitchFamily="50" charset="0"/>
            </a:rPr>
            <a:t>PRE-PROCESSING</a:t>
          </a:r>
        </a:p>
      </dgm:t>
    </dgm:pt>
    <dgm:pt modelId="{508504E1-D5F0-4AE2-9A98-E15D53CDA8DB}" type="parTrans" cxnId="{B15E0001-0415-40E6-83FF-F3156ABF9595}">
      <dgm:prSet/>
      <dgm:spPr/>
      <dgm:t>
        <a:bodyPr/>
        <a:lstStyle/>
        <a:p>
          <a:endParaRPr lang="en-IN" sz="2400">
            <a:latin typeface="Akrobat Black" panose="00000A00000000000000" pitchFamily="50" charset="0"/>
          </a:endParaRPr>
        </a:p>
      </dgm:t>
    </dgm:pt>
    <dgm:pt modelId="{A83D431E-5305-4779-95BA-9B0A7A36CB60}" type="sibTrans" cxnId="{B15E0001-0415-40E6-83FF-F3156ABF9595}">
      <dgm:prSet/>
      <dgm:spPr/>
      <dgm:t>
        <a:bodyPr/>
        <a:lstStyle/>
        <a:p>
          <a:endParaRPr lang="en-IN" sz="2400">
            <a:latin typeface="Akrobat Black" panose="00000A00000000000000" pitchFamily="50" charset="0"/>
          </a:endParaRPr>
        </a:p>
      </dgm:t>
    </dgm:pt>
    <dgm:pt modelId="{6175163C-A74F-46A0-9AD7-857584684707}">
      <dgm:prSet phldrT="[Text]" custT="1"/>
      <dgm:spPr/>
      <dgm:t>
        <a:bodyPr/>
        <a:lstStyle/>
        <a:p>
          <a:r>
            <a:rPr lang="en-IN" sz="2400" dirty="0">
              <a:latin typeface="Akrobat Black" panose="00000A00000000000000" pitchFamily="50" charset="0"/>
            </a:rPr>
            <a:t>ANALYSIS</a:t>
          </a:r>
        </a:p>
      </dgm:t>
    </dgm:pt>
    <dgm:pt modelId="{F1289141-D79E-4816-A137-2642C8C1E463}" type="parTrans" cxnId="{640219D6-4820-43DC-AD38-CA39B81848C0}">
      <dgm:prSet/>
      <dgm:spPr/>
      <dgm:t>
        <a:bodyPr/>
        <a:lstStyle/>
        <a:p>
          <a:endParaRPr lang="en-IN" sz="2400">
            <a:latin typeface="Akrobat Black" panose="00000A00000000000000" pitchFamily="50" charset="0"/>
          </a:endParaRPr>
        </a:p>
      </dgm:t>
    </dgm:pt>
    <dgm:pt modelId="{51946D4E-2E28-461E-899E-0CC74B807F7E}" type="sibTrans" cxnId="{640219D6-4820-43DC-AD38-CA39B81848C0}">
      <dgm:prSet/>
      <dgm:spPr/>
      <dgm:t>
        <a:bodyPr/>
        <a:lstStyle/>
        <a:p>
          <a:endParaRPr lang="en-IN" sz="2400">
            <a:latin typeface="Akrobat Black" panose="00000A00000000000000" pitchFamily="50" charset="0"/>
          </a:endParaRPr>
        </a:p>
      </dgm:t>
    </dgm:pt>
    <dgm:pt modelId="{0CE39243-C5A4-4EB0-8056-8BC82B66BECC}" type="pres">
      <dgm:prSet presAssocID="{888DEA08-435D-41E6-8801-DBDE13E552B6}" presName="Name0" presStyleCnt="0">
        <dgm:presLayoutVars>
          <dgm:dir/>
          <dgm:animLvl val="lvl"/>
          <dgm:resizeHandles val="exact"/>
        </dgm:presLayoutVars>
      </dgm:prSet>
      <dgm:spPr/>
    </dgm:pt>
    <dgm:pt modelId="{773EFCCC-4285-45FB-B2D1-A2A9346A83C5}" type="pres">
      <dgm:prSet presAssocID="{25D691A2-4F3B-4F47-98C9-D4D735E45631}" presName="parTxOnly" presStyleLbl="node1" presStyleIdx="0" presStyleCnt="3" custScaleX="106216" custLinFactNeighborX="1097" custLinFactNeighborY="1834">
        <dgm:presLayoutVars>
          <dgm:chMax val="0"/>
          <dgm:chPref val="0"/>
          <dgm:bulletEnabled val="1"/>
        </dgm:presLayoutVars>
      </dgm:prSet>
      <dgm:spPr/>
    </dgm:pt>
    <dgm:pt modelId="{67FA7F46-0A39-49AE-ADDE-47EF1580647B}" type="pres">
      <dgm:prSet presAssocID="{CC3B5090-79AA-4EFE-A3CF-EC9902EFEAC6}" presName="parTxOnlySpace" presStyleCnt="0"/>
      <dgm:spPr/>
    </dgm:pt>
    <dgm:pt modelId="{C64255D2-17F8-4342-86EA-FE68C3784651}" type="pres">
      <dgm:prSet presAssocID="{2479E009-56B1-4AE2-9A7D-E7285C567709}" presName="parTxOnly" presStyleLbl="node1" presStyleIdx="1" presStyleCnt="3">
        <dgm:presLayoutVars>
          <dgm:chMax val="0"/>
          <dgm:chPref val="0"/>
          <dgm:bulletEnabled val="1"/>
        </dgm:presLayoutVars>
      </dgm:prSet>
      <dgm:spPr/>
    </dgm:pt>
    <dgm:pt modelId="{786F364B-B821-4174-AD91-F805BCE5EDC6}" type="pres">
      <dgm:prSet presAssocID="{A83D431E-5305-4779-95BA-9B0A7A36CB60}" presName="parTxOnlySpace" presStyleCnt="0"/>
      <dgm:spPr/>
    </dgm:pt>
    <dgm:pt modelId="{D4099EE3-3740-4249-8D75-E9DD478D180B}" type="pres">
      <dgm:prSet presAssocID="{6175163C-A74F-46A0-9AD7-857584684707}" presName="parTxOnly" presStyleLbl="node1" presStyleIdx="2" presStyleCnt="3">
        <dgm:presLayoutVars>
          <dgm:chMax val="0"/>
          <dgm:chPref val="0"/>
          <dgm:bulletEnabled val="1"/>
        </dgm:presLayoutVars>
      </dgm:prSet>
      <dgm:spPr/>
    </dgm:pt>
  </dgm:ptLst>
  <dgm:cxnLst>
    <dgm:cxn modelId="{B15E0001-0415-40E6-83FF-F3156ABF9595}" srcId="{888DEA08-435D-41E6-8801-DBDE13E552B6}" destId="{2479E009-56B1-4AE2-9A7D-E7285C567709}" srcOrd="1" destOrd="0" parTransId="{508504E1-D5F0-4AE2-9A98-E15D53CDA8DB}" sibTransId="{A83D431E-5305-4779-95BA-9B0A7A36CB60}"/>
    <dgm:cxn modelId="{3C240D03-3583-4CD9-AB57-280FFE89E6E8}" type="presOf" srcId="{6175163C-A74F-46A0-9AD7-857584684707}" destId="{D4099EE3-3740-4249-8D75-E9DD478D180B}" srcOrd="0" destOrd="0" presId="urn:microsoft.com/office/officeart/2005/8/layout/chevron1"/>
    <dgm:cxn modelId="{5B257118-AE3D-4909-993F-E002E925001C}" srcId="{888DEA08-435D-41E6-8801-DBDE13E552B6}" destId="{25D691A2-4F3B-4F47-98C9-D4D735E45631}" srcOrd="0" destOrd="0" parTransId="{D860F4D1-3B9F-4792-9825-40132A00F180}" sibTransId="{CC3B5090-79AA-4EFE-A3CF-EC9902EFEAC6}"/>
    <dgm:cxn modelId="{A1BBDD2B-AB0E-4072-8B28-C4D65F395F46}" type="presOf" srcId="{25D691A2-4F3B-4F47-98C9-D4D735E45631}" destId="{773EFCCC-4285-45FB-B2D1-A2A9346A83C5}" srcOrd="0" destOrd="0" presId="urn:microsoft.com/office/officeart/2005/8/layout/chevron1"/>
    <dgm:cxn modelId="{B875E66D-F130-4304-9B63-8D95ADD0CB1B}" type="presOf" srcId="{2479E009-56B1-4AE2-9A7D-E7285C567709}" destId="{C64255D2-17F8-4342-86EA-FE68C3784651}" srcOrd="0" destOrd="0" presId="urn:microsoft.com/office/officeart/2005/8/layout/chevron1"/>
    <dgm:cxn modelId="{F05D3577-6C5F-48E7-A918-15C2C52CEB74}" type="presOf" srcId="{888DEA08-435D-41E6-8801-DBDE13E552B6}" destId="{0CE39243-C5A4-4EB0-8056-8BC82B66BECC}" srcOrd="0" destOrd="0" presId="urn:microsoft.com/office/officeart/2005/8/layout/chevron1"/>
    <dgm:cxn modelId="{640219D6-4820-43DC-AD38-CA39B81848C0}" srcId="{888DEA08-435D-41E6-8801-DBDE13E552B6}" destId="{6175163C-A74F-46A0-9AD7-857584684707}" srcOrd="2" destOrd="0" parTransId="{F1289141-D79E-4816-A137-2642C8C1E463}" sibTransId="{51946D4E-2E28-461E-899E-0CC74B807F7E}"/>
    <dgm:cxn modelId="{A809145B-3AF6-4A0B-8F2A-CDC9C4BC32E3}" type="presParOf" srcId="{0CE39243-C5A4-4EB0-8056-8BC82B66BECC}" destId="{773EFCCC-4285-45FB-B2D1-A2A9346A83C5}" srcOrd="0" destOrd="0" presId="urn:microsoft.com/office/officeart/2005/8/layout/chevron1"/>
    <dgm:cxn modelId="{1E062E97-5E3E-4856-B0CE-FCDB876CDACD}" type="presParOf" srcId="{0CE39243-C5A4-4EB0-8056-8BC82B66BECC}" destId="{67FA7F46-0A39-49AE-ADDE-47EF1580647B}" srcOrd="1" destOrd="0" presId="urn:microsoft.com/office/officeart/2005/8/layout/chevron1"/>
    <dgm:cxn modelId="{64DACEDA-72FC-4843-8BFB-401115651558}" type="presParOf" srcId="{0CE39243-C5A4-4EB0-8056-8BC82B66BECC}" destId="{C64255D2-17F8-4342-86EA-FE68C3784651}" srcOrd="2" destOrd="0" presId="urn:microsoft.com/office/officeart/2005/8/layout/chevron1"/>
    <dgm:cxn modelId="{4B47ECA9-247E-4566-84A1-B8824146A48D}" type="presParOf" srcId="{0CE39243-C5A4-4EB0-8056-8BC82B66BECC}" destId="{786F364B-B821-4174-AD91-F805BCE5EDC6}" srcOrd="3" destOrd="0" presId="urn:microsoft.com/office/officeart/2005/8/layout/chevron1"/>
    <dgm:cxn modelId="{46AC25E7-709E-4AE7-9C7D-DF544B83A082}" type="presParOf" srcId="{0CE39243-C5A4-4EB0-8056-8BC82B66BECC}" destId="{D4099EE3-3740-4249-8D75-E9DD478D180B}"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EFCCC-4285-45FB-B2D1-A2A9346A83C5}">
      <dsp:nvSpPr>
        <dsp:cNvPr id="0" name=""/>
        <dsp:cNvSpPr/>
      </dsp:nvSpPr>
      <dsp:spPr>
        <a:xfrm>
          <a:off x="8498" y="0"/>
          <a:ext cx="4131735" cy="10536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Akrobat Black" panose="00000A00000000000000" pitchFamily="50" charset="0"/>
            </a:rPr>
            <a:t>RAW DATA</a:t>
          </a:r>
        </a:p>
      </dsp:txBody>
      <dsp:txXfrm>
        <a:off x="535341" y="0"/>
        <a:ext cx="3078049" cy="1053686"/>
      </dsp:txXfrm>
    </dsp:sp>
    <dsp:sp modelId="{C64255D2-17F8-4342-86EA-FE68C3784651}">
      <dsp:nvSpPr>
        <dsp:cNvPr id="0" name=""/>
        <dsp:cNvSpPr/>
      </dsp:nvSpPr>
      <dsp:spPr>
        <a:xfrm>
          <a:off x="3746972" y="0"/>
          <a:ext cx="3889936" cy="10536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Akrobat Black" panose="00000A00000000000000" pitchFamily="50" charset="0"/>
            </a:rPr>
            <a:t>PRE-PROCESSING</a:t>
          </a:r>
        </a:p>
      </dsp:txBody>
      <dsp:txXfrm>
        <a:off x="4273815" y="0"/>
        <a:ext cx="2836250" cy="1053686"/>
      </dsp:txXfrm>
    </dsp:sp>
    <dsp:sp modelId="{D4099EE3-3740-4249-8D75-E9DD478D180B}">
      <dsp:nvSpPr>
        <dsp:cNvPr id="0" name=""/>
        <dsp:cNvSpPr/>
      </dsp:nvSpPr>
      <dsp:spPr>
        <a:xfrm>
          <a:off x="7247915" y="0"/>
          <a:ext cx="3889936" cy="10536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Akrobat Black" panose="00000A00000000000000" pitchFamily="50" charset="0"/>
            </a:rPr>
            <a:t>ANALYSIS</a:t>
          </a:r>
        </a:p>
      </dsp:txBody>
      <dsp:txXfrm>
        <a:off x="7774758" y="0"/>
        <a:ext cx="2836250" cy="105368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4/13/2022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4/13/2022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dirty="0"/>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dirty="0"/>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dirty="0"/>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dirty="0"/>
          </a:p>
        </p:txBody>
      </p:sp>
    </p:spTree>
    <p:extLst>
      <p:ext uri="{BB962C8B-B14F-4D97-AF65-F5344CB8AC3E}">
        <p14:creationId xmlns:p14="http://schemas.microsoft.com/office/powerpoint/2010/main" val="179059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36304E-FDE3-4B4F-A3B7-EBE87F3FA5E2}" type="slidenum">
              <a:rPr lang="en-US" noProof="0" smtClean="0"/>
              <a:t>22</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7515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dirty="0"/>
              <a:t>Click icon to add picture</a:t>
            </a:r>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dirty="0"/>
              <a:t>Click icon to add picture</a:t>
            </a:r>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dirty="0"/>
              <a:t>Click icon to add picture</a:t>
            </a:r>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3" y="-1843127"/>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1625756" y="1680820"/>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5200373" y="1680820"/>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8774990" y="1680820"/>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5404801" y="1760563"/>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8979418" y="1760563"/>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830184" y="1760563"/>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775254" y="1830886"/>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5349871" y="1830886"/>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8924488" y="1830886"/>
            <a:ext cx="1430337" cy="1430337"/>
          </a:xfrm>
          <a:prstGeom prst="ellipse">
            <a:avLst/>
          </a:prstGeom>
          <a:solidFill>
            <a:schemeClr val="bg2"/>
          </a:solidFill>
        </p:spPr>
        <p:txBody>
          <a:bodyPr anchor="ctr">
            <a:normAutofit/>
          </a:bodyPr>
          <a:lstStyle>
            <a:lvl1pPr marL="0" indent="0" algn="ctr">
              <a:buNone/>
              <a:defRPr sz="2000"/>
            </a:lvl1pPr>
          </a:lstStyle>
          <a:p>
            <a:r>
              <a:rPr lang="en-US" noProof="0" dirty="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1196070" y="4034657"/>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1196070" y="3521619"/>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4770687" y="4034657"/>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4770687" y="3521619"/>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8345304" y="4034657"/>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8345304" y="3521619"/>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4/13/2022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4.xml"/><Relationship Id="rId4" Type="http://schemas.openxmlformats.org/officeDocument/2006/relationships/chart" Target="../charts/chart6.xml"/></Relationships>
</file>

<file path=ppt/slides/_rels/slide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4.xml"/><Relationship Id="rId5" Type="http://schemas.openxmlformats.org/officeDocument/2006/relationships/chart" Target="../charts/chart10.xml"/><Relationship Id="rId4" Type="http://schemas.openxmlformats.org/officeDocument/2006/relationships/chart" Target="../charts/char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chart" Target="../charts/char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sz="9600" dirty="0">
                <a:latin typeface="Akrobat Black" panose="00000A00000000000000" pitchFamily="50" charset="0"/>
              </a:rPr>
              <a:t>Air BNB</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sz="4000" dirty="0">
                <a:latin typeface="Akrobat Black" panose="00000A00000000000000" pitchFamily="50" charset="0"/>
              </a:rPr>
              <a:t>GROUP B2 </a:t>
            </a:r>
          </a:p>
          <a:p>
            <a:r>
              <a:rPr lang="en-US" sz="4000" dirty="0">
                <a:latin typeface="Akrobat Black" panose="00000A00000000000000" pitchFamily="50" charset="0"/>
              </a:rPr>
              <a:t>TREDENCE ANALYTICS</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0CA5119F-BA43-4985-A2CB-DDDFC092FA94}"/>
              </a:ext>
            </a:extLst>
          </p:cNvPr>
          <p:cNvGraphicFramePr>
            <a:graphicFrameLocks/>
          </p:cNvGraphicFramePr>
          <p:nvPr/>
        </p:nvGraphicFramePr>
        <p:xfrm>
          <a:off x="753979" y="1825625"/>
          <a:ext cx="4149308"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A349B9A-A0FD-4734-AAFE-821AFC7AA7CB}"/>
              </a:ext>
            </a:extLst>
          </p:cNvPr>
          <p:cNvGraphicFramePr>
            <a:graphicFrameLocks/>
          </p:cNvGraphicFramePr>
          <p:nvPr>
            <p:extLst>
              <p:ext uri="{D42A27DB-BD31-4B8C-83A1-F6EECF244321}">
                <p14:modId xmlns:p14="http://schemas.microsoft.com/office/powerpoint/2010/main" val="3949683487"/>
              </p:ext>
            </p:extLst>
          </p:nvPr>
        </p:nvGraphicFramePr>
        <p:xfrm>
          <a:off x="520700" y="1058779"/>
          <a:ext cx="4853071" cy="56910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5CC1A24B-505A-447A-8DA7-926FBF6985FE}"/>
              </a:ext>
            </a:extLst>
          </p:cNvPr>
          <p:cNvGraphicFramePr>
            <a:graphicFrameLocks/>
          </p:cNvGraphicFramePr>
          <p:nvPr>
            <p:extLst>
              <p:ext uri="{D42A27DB-BD31-4B8C-83A1-F6EECF244321}">
                <p14:modId xmlns:p14="http://schemas.microsoft.com/office/powerpoint/2010/main" val="239589210"/>
              </p:ext>
            </p:extLst>
          </p:nvPr>
        </p:nvGraphicFramePr>
        <p:xfrm>
          <a:off x="5373771" y="1271752"/>
          <a:ext cx="6555469" cy="5102080"/>
        </p:xfrm>
        <a:graphic>
          <a:graphicData uri="http://schemas.openxmlformats.org/drawingml/2006/chart">
            <c:chart xmlns:c="http://schemas.openxmlformats.org/drawingml/2006/chart" xmlns:r="http://schemas.openxmlformats.org/officeDocument/2006/relationships" r:id="rId4"/>
          </a:graphicData>
        </a:graphic>
      </p:graphicFrame>
      <p:sp>
        <p:nvSpPr>
          <p:cNvPr id="12" name="Title 2">
            <a:extLst>
              <a:ext uri="{FF2B5EF4-FFF2-40B4-BE49-F238E27FC236}">
                <a16:creationId xmlns:a16="http://schemas.microsoft.com/office/drawing/2014/main" id="{930C1964-0181-4092-BB60-90A0490A1577}"/>
              </a:ext>
            </a:extLst>
          </p:cNvPr>
          <p:cNvSpPr>
            <a:spLocks noGrp="1"/>
          </p:cNvSpPr>
          <p:nvPr>
            <p:ph type="title"/>
          </p:nvPr>
        </p:nvSpPr>
        <p:spPr>
          <a:xfrm>
            <a:off x="520700" y="246621"/>
            <a:ext cx="11150600" cy="812158"/>
          </a:xfrm>
        </p:spPr>
        <p:txBody>
          <a:bodyPr/>
          <a:lstStyle/>
          <a:p>
            <a:r>
              <a:rPr lang="en-US" sz="3600" dirty="0">
                <a:latin typeface="Akrobat Black" panose="00000A00000000000000" pitchFamily="50" charset="0"/>
              </a:rPr>
              <a:t>INSIGHTS From Data - Excel</a:t>
            </a:r>
            <a:endParaRPr lang="en-IN" sz="3600" dirty="0">
              <a:latin typeface="Akrobat Black" panose="00000A00000000000000" pitchFamily="50" charset="0"/>
            </a:endParaRPr>
          </a:p>
        </p:txBody>
      </p:sp>
    </p:spTree>
    <p:extLst>
      <p:ext uri="{BB962C8B-B14F-4D97-AF65-F5344CB8AC3E}">
        <p14:creationId xmlns:p14="http://schemas.microsoft.com/office/powerpoint/2010/main" val="3250831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0CA5119F-BA43-4985-A2CB-DDDFC092FA94}"/>
              </a:ext>
            </a:extLst>
          </p:cNvPr>
          <p:cNvGraphicFramePr>
            <a:graphicFrameLocks/>
          </p:cNvGraphicFramePr>
          <p:nvPr/>
        </p:nvGraphicFramePr>
        <p:xfrm>
          <a:off x="753979" y="1825625"/>
          <a:ext cx="4149308"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7F048A00-951A-4304-8130-46E143C800FD}"/>
              </a:ext>
            </a:extLst>
          </p:cNvPr>
          <p:cNvGraphicFramePr>
            <a:graphicFrameLocks/>
          </p:cNvGraphicFramePr>
          <p:nvPr>
            <p:extLst>
              <p:ext uri="{D42A27DB-BD31-4B8C-83A1-F6EECF244321}">
                <p14:modId xmlns:p14="http://schemas.microsoft.com/office/powerpoint/2010/main" val="1456859218"/>
              </p:ext>
            </p:extLst>
          </p:nvPr>
        </p:nvGraphicFramePr>
        <p:xfrm>
          <a:off x="0" y="1825625"/>
          <a:ext cx="3205656" cy="37806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9F0B5C3C-1E36-4955-9AF8-71C2DFE02F0F}"/>
              </a:ext>
            </a:extLst>
          </p:cNvPr>
          <p:cNvGraphicFramePr>
            <a:graphicFrameLocks/>
          </p:cNvGraphicFramePr>
          <p:nvPr>
            <p:extLst>
              <p:ext uri="{D42A27DB-BD31-4B8C-83A1-F6EECF244321}">
                <p14:modId xmlns:p14="http://schemas.microsoft.com/office/powerpoint/2010/main" val="559187269"/>
              </p:ext>
            </p:extLst>
          </p:nvPr>
        </p:nvGraphicFramePr>
        <p:xfrm>
          <a:off x="3139829" y="1662313"/>
          <a:ext cx="4578350" cy="448797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E736BF2E-5825-43AE-8643-C8732C33ECAB}"/>
              </a:ext>
            </a:extLst>
          </p:cNvPr>
          <p:cNvGraphicFramePr>
            <a:graphicFrameLocks/>
          </p:cNvGraphicFramePr>
          <p:nvPr>
            <p:extLst>
              <p:ext uri="{D42A27DB-BD31-4B8C-83A1-F6EECF244321}">
                <p14:modId xmlns:p14="http://schemas.microsoft.com/office/powerpoint/2010/main" val="2175565003"/>
              </p:ext>
            </p:extLst>
          </p:nvPr>
        </p:nvGraphicFramePr>
        <p:xfrm>
          <a:off x="7689414" y="2043861"/>
          <a:ext cx="4342530" cy="3810401"/>
        </p:xfrm>
        <a:graphic>
          <a:graphicData uri="http://schemas.openxmlformats.org/drawingml/2006/chart">
            <c:chart xmlns:c="http://schemas.openxmlformats.org/drawingml/2006/chart" xmlns:r="http://schemas.openxmlformats.org/officeDocument/2006/relationships" r:id="rId5"/>
          </a:graphicData>
        </a:graphic>
      </p:graphicFrame>
      <p:sp>
        <p:nvSpPr>
          <p:cNvPr id="9" name="Title 2">
            <a:extLst>
              <a:ext uri="{FF2B5EF4-FFF2-40B4-BE49-F238E27FC236}">
                <a16:creationId xmlns:a16="http://schemas.microsoft.com/office/drawing/2014/main" id="{65E4B9B5-E12C-417C-A621-9F4C4AE01AE9}"/>
              </a:ext>
            </a:extLst>
          </p:cNvPr>
          <p:cNvSpPr>
            <a:spLocks noGrp="1"/>
          </p:cNvSpPr>
          <p:nvPr>
            <p:ph type="title"/>
          </p:nvPr>
        </p:nvSpPr>
        <p:spPr>
          <a:xfrm>
            <a:off x="520700" y="98104"/>
            <a:ext cx="11150600" cy="812158"/>
          </a:xfrm>
        </p:spPr>
        <p:txBody>
          <a:bodyPr/>
          <a:lstStyle/>
          <a:p>
            <a:r>
              <a:rPr lang="en-US" sz="3600" dirty="0">
                <a:latin typeface="Akrobat Black" panose="00000A00000000000000" pitchFamily="50" charset="0"/>
              </a:rPr>
              <a:t>INSIGHTS From Data - Excel</a:t>
            </a:r>
            <a:endParaRPr lang="en-IN" sz="3600" dirty="0">
              <a:latin typeface="Akrobat Black" panose="00000A00000000000000" pitchFamily="50" charset="0"/>
            </a:endParaRPr>
          </a:p>
        </p:txBody>
      </p:sp>
    </p:spTree>
    <p:extLst>
      <p:ext uri="{BB962C8B-B14F-4D97-AF65-F5344CB8AC3E}">
        <p14:creationId xmlns:p14="http://schemas.microsoft.com/office/powerpoint/2010/main" val="2906326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5E6AF-84CA-4F4B-9F33-242611BE4BF1}"/>
              </a:ext>
            </a:extLst>
          </p:cNvPr>
          <p:cNvSpPr>
            <a:spLocks noGrp="1"/>
          </p:cNvSpPr>
          <p:nvPr>
            <p:ph type="title"/>
          </p:nvPr>
        </p:nvSpPr>
        <p:spPr>
          <a:xfrm>
            <a:off x="515938" y="246621"/>
            <a:ext cx="11150600" cy="812158"/>
          </a:xfrm>
        </p:spPr>
        <p:txBody>
          <a:bodyPr/>
          <a:lstStyle/>
          <a:p>
            <a:r>
              <a:rPr lang="en-US" sz="3600" dirty="0">
                <a:latin typeface="Akrobat Black" panose="00000A00000000000000" pitchFamily="50" charset="0"/>
              </a:rPr>
              <a:t>INSIGHTS From Data – </a:t>
            </a:r>
            <a:r>
              <a:rPr lang="en-IN" sz="3600" dirty="0">
                <a:latin typeface="Akrobat Black" panose="00000A00000000000000" pitchFamily="50" charset="0"/>
              </a:rPr>
              <a:t>Tableau </a:t>
            </a:r>
          </a:p>
        </p:txBody>
      </p:sp>
      <p:pic>
        <p:nvPicPr>
          <p:cNvPr id="9" name="Picture 8">
            <a:extLst>
              <a:ext uri="{FF2B5EF4-FFF2-40B4-BE49-F238E27FC236}">
                <a16:creationId xmlns:a16="http://schemas.microsoft.com/office/drawing/2014/main" id="{12C3AAC0-21CD-4685-8B1B-EC1F8433646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4045"/>
          <a:stretch/>
        </p:blipFill>
        <p:spPr>
          <a:xfrm>
            <a:off x="1851736" y="1048475"/>
            <a:ext cx="10340264" cy="5581147"/>
          </a:xfrm>
          <a:prstGeom prst="rect">
            <a:avLst/>
          </a:prstGeom>
        </p:spPr>
      </p:pic>
      <p:sp>
        <p:nvSpPr>
          <p:cNvPr id="12" name="Speech Bubble: Rectangle 11">
            <a:extLst>
              <a:ext uri="{FF2B5EF4-FFF2-40B4-BE49-F238E27FC236}">
                <a16:creationId xmlns:a16="http://schemas.microsoft.com/office/drawing/2014/main" id="{E1398FCC-32BC-4D13-A018-859ADBB522AC}"/>
              </a:ext>
            </a:extLst>
          </p:cNvPr>
          <p:cNvSpPr/>
          <p:nvPr/>
        </p:nvSpPr>
        <p:spPr>
          <a:xfrm>
            <a:off x="359923" y="4839610"/>
            <a:ext cx="3278905" cy="880253"/>
          </a:xfrm>
          <a:prstGeom prst="wedgeRectCallout">
            <a:avLst>
              <a:gd name="adj1" fmla="val 89970"/>
              <a:gd name="adj2" fmla="val 37792"/>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Max Average Price - 850</a:t>
            </a:r>
          </a:p>
          <a:p>
            <a:r>
              <a:rPr lang="en-IN" dirty="0">
                <a:solidFill>
                  <a:schemeClr val="bg1"/>
                </a:solidFill>
                <a:latin typeface="PT Sans" panose="020B0503020203020204" pitchFamily="34" charset="0"/>
              </a:rPr>
              <a:t>Zip code – 10309</a:t>
            </a:r>
          </a:p>
          <a:p>
            <a:r>
              <a:rPr lang="en-IN" dirty="0">
                <a:solidFill>
                  <a:schemeClr val="bg1"/>
                </a:solidFill>
                <a:latin typeface="PT Sans" panose="020B0503020203020204" pitchFamily="34" charset="0"/>
              </a:rPr>
              <a:t>Room Type  - Entire Home/Apt</a:t>
            </a:r>
          </a:p>
        </p:txBody>
      </p:sp>
      <p:sp>
        <p:nvSpPr>
          <p:cNvPr id="13" name="Speech Bubble: Rectangle 12">
            <a:extLst>
              <a:ext uri="{FF2B5EF4-FFF2-40B4-BE49-F238E27FC236}">
                <a16:creationId xmlns:a16="http://schemas.microsoft.com/office/drawing/2014/main" id="{50E12259-3F26-4EEF-AC49-BC6C6C527A42}"/>
              </a:ext>
            </a:extLst>
          </p:cNvPr>
          <p:cNvSpPr/>
          <p:nvPr/>
        </p:nvSpPr>
        <p:spPr>
          <a:xfrm>
            <a:off x="359922" y="3864407"/>
            <a:ext cx="3278905" cy="880253"/>
          </a:xfrm>
          <a:prstGeom prst="wedgeRectCallout">
            <a:avLst>
              <a:gd name="adj1" fmla="val 46468"/>
              <a:gd name="adj2" fmla="val 29425"/>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Min Average Price - 40 </a:t>
            </a:r>
          </a:p>
          <a:p>
            <a:r>
              <a:rPr lang="en-IN" dirty="0">
                <a:solidFill>
                  <a:schemeClr val="bg1"/>
                </a:solidFill>
                <a:latin typeface="PT Sans" panose="020B0503020203020204" pitchFamily="34" charset="0"/>
              </a:rPr>
              <a:t>Zip code – 94103</a:t>
            </a:r>
          </a:p>
          <a:p>
            <a:r>
              <a:rPr lang="en-IN" dirty="0">
                <a:solidFill>
                  <a:schemeClr val="bg1"/>
                </a:solidFill>
                <a:latin typeface="PT Sans" panose="020B0503020203020204" pitchFamily="34" charset="0"/>
              </a:rPr>
              <a:t>Room Type  - Shared Room</a:t>
            </a:r>
          </a:p>
        </p:txBody>
      </p:sp>
      <p:sp>
        <p:nvSpPr>
          <p:cNvPr id="14" name="Speech Bubble: Rectangle 13">
            <a:extLst>
              <a:ext uri="{FF2B5EF4-FFF2-40B4-BE49-F238E27FC236}">
                <a16:creationId xmlns:a16="http://schemas.microsoft.com/office/drawing/2014/main" id="{330A229C-0426-4C37-9928-03844BF21233}"/>
              </a:ext>
            </a:extLst>
          </p:cNvPr>
          <p:cNvSpPr/>
          <p:nvPr/>
        </p:nvSpPr>
        <p:spPr>
          <a:xfrm>
            <a:off x="359922" y="2889204"/>
            <a:ext cx="3278905" cy="880253"/>
          </a:xfrm>
          <a:prstGeom prst="wedgeRectCallout">
            <a:avLst>
              <a:gd name="adj1" fmla="val 46468"/>
              <a:gd name="adj2" fmla="val 29425"/>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Pie Chart of Room Type</a:t>
            </a:r>
          </a:p>
        </p:txBody>
      </p:sp>
      <p:sp>
        <p:nvSpPr>
          <p:cNvPr id="15" name="Speech Bubble: Rectangle 14">
            <a:extLst>
              <a:ext uri="{FF2B5EF4-FFF2-40B4-BE49-F238E27FC236}">
                <a16:creationId xmlns:a16="http://schemas.microsoft.com/office/drawing/2014/main" id="{55743F63-047D-4481-81A8-5068AC140DC6}"/>
              </a:ext>
            </a:extLst>
          </p:cNvPr>
          <p:cNvSpPr/>
          <p:nvPr/>
        </p:nvSpPr>
        <p:spPr>
          <a:xfrm>
            <a:off x="359921" y="1914001"/>
            <a:ext cx="3278905" cy="880253"/>
          </a:xfrm>
          <a:prstGeom prst="wedgeRectCallout">
            <a:avLst>
              <a:gd name="adj1" fmla="val 46468"/>
              <a:gd name="adj2" fmla="val 29425"/>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Trade Area Analysis of AirBnB</a:t>
            </a:r>
          </a:p>
        </p:txBody>
      </p:sp>
    </p:spTree>
    <p:extLst>
      <p:ext uri="{BB962C8B-B14F-4D97-AF65-F5344CB8AC3E}">
        <p14:creationId xmlns:p14="http://schemas.microsoft.com/office/powerpoint/2010/main" val="32676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9F543D-F5B3-4529-84ED-4F490DA2FE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5938" y="1058779"/>
            <a:ext cx="10269894" cy="5776815"/>
          </a:xfrm>
          <a:prstGeom prst="rect">
            <a:avLst/>
          </a:prstGeom>
        </p:spPr>
      </p:pic>
      <p:sp>
        <p:nvSpPr>
          <p:cNvPr id="3" name="Title 2">
            <a:extLst>
              <a:ext uri="{FF2B5EF4-FFF2-40B4-BE49-F238E27FC236}">
                <a16:creationId xmlns:a16="http://schemas.microsoft.com/office/drawing/2014/main" id="{37A5E6AF-84CA-4F4B-9F33-242611BE4BF1}"/>
              </a:ext>
            </a:extLst>
          </p:cNvPr>
          <p:cNvSpPr>
            <a:spLocks noGrp="1"/>
          </p:cNvSpPr>
          <p:nvPr>
            <p:ph type="title"/>
          </p:nvPr>
        </p:nvSpPr>
        <p:spPr>
          <a:xfrm>
            <a:off x="515938" y="246621"/>
            <a:ext cx="11150600" cy="812158"/>
          </a:xfrm>
        </p:spPr>
        <p:txBody>
          <a:bodyPr/>
          <a:lstStyle/>
          <a:p>
            <a:r>
              <a:rPr lang="en-US" sz="3600" dirty="0">
                <a:latin typeface="Akrobat Black" panose="00000A00000000000000" pitchFamily="50" charset="0"/>
              </a:rPr>
              <a:t>INSIGHTS From Data - </a:t>
            </a:r>
            <a:r>
              <a:rPr lang="en-IN" sz="3600" dirty="0">
                <a:latin typeface="Akrobat Black" panose="00000A00000000000000" pitchFamily="50" charset="0"/>
              </a:rPr>
              <a:t>Tableau </a:t>
            </a:r>
          </a:p>
        </p:txBody>
      </p:sp>
      <p:sp>
        <p:nvSpPr>
          <p:cNvPr id="15" name="Speech Bubble: Rectangle 14">
            <a:extLst>
              <a:ext uri="{FF2B5EF4-FFF2-40B4-BE49-F238E27FC236}">
                <a16:creationId xmlns:a16="http://schemas.microsoft.com/office/drawing/2014/main" id="{55743F63-047D-4481-81A8-5068AC140DC6}"/>
              </a:ext>
            </a:extLst>
          </p:cNvPr>
          <p:cNvSpPr/>
          <p:nvPr/>
        </p:nvSpPr>
        <p:spPr>
          <a:xfrm>
            <a:off x="8801127" y="2037639"/>
            <a:ext cx="3278905" cy="595934"/>
          </a:xfrm>
          <a:prstGeom prst="wedgeRectCallout">
            <a:avLst>
              <a:gd name="adj1" fmla="val 46468"/>
              <a:gd name="adj2" fmla="val 29425"/>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Customer Buying Pattern</a:t>
            </a:r>
          </a:p>
        </p:txBody>
      </p:sp>
      <p:sp>
        <p:nvSpPr>
          <p:cNvPr id="10" name="Speech Bubble: Rectangle 9">
            <a:extLst>
              <a:ext uri="{FF2B5EF4-FFF2-40B4-BE49-F238E27FC236}">
                <a16:creationId xmlns:a16="http://schemas.microsoft.com/office/drawing/2014/main" id="{DCCE8F27-E2B9-48F0-B74B-E44573A80A48}"/>
              </a:ext>
            </a:extLst>
          </p:cNvPr>
          <p:cNvSpPr/>
          <p:nvPr/>
        </p:nvSpPr>
        <p:spPr>
          <a:xfrm>
            <a:off x="8801126" y="2817000"/>
            <a:ext cx="3278905" cy="1224000"/>
          </a:xfrm>
          <a:prstGeom prst="wedgeRectCallout">
            <a:avLst>
              <a:gd name="adj1" fmla="val -244926"/>
              <a:gd name="adj2" fmla="val -103216"/>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Neighbourhood – Brooklyn </a:t>
            </a:r>
          </a:p>
          <a:p>
            <a:r>
              <a:rPr lang="en-IN" dirty="0">
                <a:solidFill>
                  <a:schemeClr val="bg1"/>
                </a:solidFill>
                <a:latin typeface="PT Sans" panose="020B0503020203020204" pitchFamily="34" charset="0"/>
              </a:rPr>
              <a:t>Host ID- 35927005</a:t>
            </a:r>
          </a:p>
          <a:p>
            <a:r>
              <a:rPr lang="en-IN" dirty="0">
                <a:solidFill>
                  <a:schemeClr val="bg1"/>
                </a:solidFill>
                <a:latin typeface="PT Sans" panose="020B0503020203020204" pitchFamily="34" charset="0"/>
              </a:rPr>
              <a:t>Sum Total Beds – 61</a:t>
            </a:r>
          </a:p>
        </p:txBody>
      </p:sp>
      <p:sp>
        <p:nvSpPr>
          <p:cNvPr id="11" name="Speech Bubble: Rectangle 10">
            <a:extLst>
              <a:ext uri="{FF2B5EF4-FFF2-40B4-BE49-F238E27FC236}">
                <a16:creationId xmlns:a16="http://schemas.microsoft.com/office/drawing/2014/main" id="{1D0E4444-5B3D-402F-9C1B-8AEE1D050AB6}"/>
              </a:ext>
            </a:extLst>
          </p:cNvPr>
          <p:cNvSpPr/>
          <p:nvPr/>
        </p:nvSpPr>
        <p:spPr>
          <a:xfrm>
            <a:off x="8801125" y="4214297"/>
            <a:ext cx="3278905" cy="1224000"/>
          </a:xfrm>
          <a:prstGeom prst="wedgeRectCallout">
            <a:avLst>
              <a:gd name="adj1" fmla="val -150735"/>
              <a:gd name="adj2" fmla="val -36896"/>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Neighbourhood – Brooklyn </a:t>
            </a:r>
          </a:p>
          <a:p>
            <a:r>
              <a:rPr lang="en-IN" dirty="0">
                <a:solidFill>
                  <a:schemeClr val="bg1"/>
                </a:solidFill>
                <a:latin typeface="PT Sans" panose="020B0503020203020204" pitchFamily="34" charset="0"/>
              </a:rPr>
              <a:t>Host ID- 1177497</a:t>
            </a:r>
          </a:p>
          <a:p>
            <a:r>
              <a:rPr lang="en-IN" dirty="0">
                <a:solidFill>
                  <a:schemeClr val="bg1"/>
                </a:solidFill>
                <a:latin typeface="PT Sans" panose="020B0503020203020204" pitchFamily="34" charset="0"/>
              </a:rPr>
              <a:t>Sum Total Price – 15530</a:t>
            </a:r>
          </a:p>
        </p:txBody>
      </p:sp>
    </p:spTree>
    <p:extLst>
      <p:ext uri="{BB962C8B-B14F-4D97-AF65-F5344CB8AC3E}">
        <p14:creationId xmlns:p14="http://schemas.microsoft.com/office/powerpoint/2010/main" val="330153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22C61-C333-428E-B5BB-F8B9A2BB54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4762"/>
          <a:stretch/>
        </p:blipFill>
        <p:spPr>
          <a:xfrm>
            <a:off x="105369" y="1074660"/>
            <a:ext cx="10335208" cy="5536719"/>
          </a:xfrm>
          <a:prstGeom prst="rect">
            <a:avLst/>
          </a:prstGeom>
        </p:spPr>
      </p:pic>
      <p:sp>
        <p:nvSpPr>
          <p:cNvPr id="3" name="Title 2">
            <a:extLst>
              <a:ext uri="{FF2B5EF4-FFF2-40B4-BE49-F238E27FC236}">
                <a16:creationId xmlns:a16="http://schemas.microsoft.com/office/drawing/2014/main" id="{37A5E6AF-84CA-4F4B-9F33-242611BE4BF1}"/>
              </a:ext>
            </a:extLst>
          </p:cNvPr>
          <p:cNvSpPr>
            <a:spLocks noGrp="1"/>
          </p:cNvSpPr>
          <p:nvPr>
            <p:ph type="title"/>
          </p:nvPr>
        </p:nvSpPr>
        <p:spPr>
          <a:xfrm>
            <a:off x="515938" y="246621"/>
            <a:ext cx="11150600" cy="812158"/>
          </a:xfrm>
        </p:spPr>
        <p:txBody>
          <a:bodyPr/>
          <a:lstStyle/>
          <a:p>
            <a:r>
              <a:rPr lang="en-US" sz="3600" dirty="0">
                <a:latin typeface="Akrobat Black" panose="00000A00000000000000" pitchFamily="50" charset="0"/>
              </a:rPr>
              <a:t>INSIGHTS From Data - </a:t>
            </a:r>
            <a:r>
              <a:rPr lang="en-IN" sz="3600" dirty="0">
                <a:latin typeface="Akrobat Black" panose="00000A00000000000000" pitchFamily="50" charset="0"/>
              </a:rPr>
              <a:t>Tableau </a:t>
            </a:r>
          </a:p>
        </p:txBody>
      </p:sp>
      <p:sp>
        <p:nvSpPr>
          <p:cNvPr id="15" name="Speech Bubble: Rectangle 14">
            <a:extLst>
              <a:ext uri="{FF2B5EF4-FFF2-40B4-BE49-F238E27FC236}">
                <a16:creationId xmlns:a16="http://schemas.microsoft.com/office/drawing/2014/main" id="{55743F63-047D-4481-81A8-5068AC140DC6}"/>
              </a:ext>
            </a:extLst>
          </p:cNvPr>
          <p:cNvSpPr/>
          <p:nvPr/>
        </p:nvSpPr>
        <p:spPr>
          <a:xfrm>
            <a:off x="7557797" y="2037639"/>
            <a:ext cx="4522235" cy="595934"/>
          </a:xfrm>
          <a:prstGeom prst="wedgeRectCallout">
            <a:avLst>
              <a:gd name="adj1" fmla="val 46468"/>
              <a:gd name="adj2" fmla="val 29425"/>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Box Plot </a:t>
            </a:r>
            <a:r>
              <a:rPr lang="en-IN" dirty="0">
                <a:solidFill>
                  <a:schemeClr val="bg1"/>
                </a:solidFill>
                <a:latin typeface="PT Sans" panose="020B0503020203020204" pitchFamily="34" charset="0"/>
                <a:sym typeface="Wingdings" panose="05000000000000000000" pitchFamily="2" charset="2"/>
              </a:rPr>
              <a:t> Price Analysis</a:t>
            </a:r>
            <a:endParaRPr lang="en-IN" dirty="0">
              <a:solidFill>
                <a:schemeClr val="bg1"/>
              </a:solidFill>
              <a:latin typeface="PT Sans" panose="020B0503020203020204" pitchFamily="34" charset="0"/>
            </a:endParaRPr>
          </a:p>
        </p:txBody>
      </p:sp>
      <p:sp>
        <p:nvSpPr>
          <p:cNvPr id="11" name="Speech Bubble: Rectangle 10">
            <a:extLst>
              <a:ext uri="{FF2B5EF4-FFF2-40B4-BE49-F238E27FC236}">
                <a16:creationId xmlns:a16="http://schemas.microsoft.com/office/drawing/2014/main" id="{1D0E4444-5B3D-402F-9C1B-8AEE1D050AB6}"/>
              </a:ext>
            </a:extLst>
          </p:cNvPr>
          <p:cNvSpPr/>
          <p:nvPr/>
        </p:nvSpPr>
        <p:spPr>
          <a:xfrm>
            <a:off x="7557797" y="2865247"/>
            <a:ext cx="4522234" cy="1224000"/>
          </a:xfrm>
          <a:prstGeom prst="wedgeRectCallout">
            <a:avLst>
              <a:gd name="adj1" fmla="val -99978"/>
              <a:gd name="adj2" fmla="val -42232"/>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Others  </a:t>
            </a:r>
          </a:p>
          <a:p>
            <a:r>
              <a:rPr lang="en-IN" dirty="0">
                <a:solidFill>
                  <a:schemeClr val="bg1"/>
                </a:solidFill>
                <a:latin typeface="PT Sans" panose="020B0503020203020204" pitchFamily="34" charset="0"/>
              </a:rPr>
              <a:t>Max Value – 834.4 ( Entire Room Apt )</a:t>
            </a:r>
          </a:p>
          <a:p>
            <a:r>
              <a:rPr lang="en-IN" dirty="0">
                <a:solidFill>
                  <a:schemeClr val="bg1"/>
                </a:solidFill>
                <a:latin typeface="PT Sans" panose="020B0503020203020204" pitchFamily="34" charset="0"/>
              </a:rPr>
              <a:t>Min Value – 148.8 ( Shared Room ) </a:t>
            </a:r>
          </a:p>
          <a:p>
            <a:r>
              <a:rPr lang="en-IN" dirty="0">
                <a:solidFill>
                  <a:schemeClr val="bg1"/>
                </a:solidFill>
                <a:latin typeface="PT Sans" panose="020B0503020203020204" pitchFamily="34" charset="0"/>
              </a:rPr>
              <a:t>Median – 211.9 ( Private Room )</a:t>
            </a:r>
          </a:p>
        </p:txBody>
      </p:sp>
      <p:sp>
        <p:nvSpPr>
          <p:cNvPr id="9" name="Left Brace 8">
            <a:extLst>
              <a:ext uri="{FF2B5EF4-FFF2-40B4-BE49-F238E27FC236}">
                <a16:creationId xmlns:a16="http://schemas.microsoft.com/office/drawing/2014/main" id="{21D62724-0F79-4250-A3F8-3B59FB6FA72E}"/>
              </a:ext>
            </a:extLst>
          </p:cNvPr>
          <p:cNvSpPr/>
          <p:nvPr/>
        </p:nvSpPr>
        <p:spPr>
          <a:xfrm>
            <a:off x="4737471" y="3477247"/>
            <a:ext cx="474562" cy="1887855"/>
          </a:xfrm>
          <a:prstGeom prst="leftBrace">
            <a:avLst>
              <a:gd name="adj1" fmla="val 8333"/>
              <a:gd name="adj2" fmla="val 1951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8C6ECBF8-5D5A-4DD3-B993-DFFAB21BE0D7}"/>
              </a:ext>
            </a:extLst>
          </p:cNvPr>
          <p:cNvSpPr/>
          <p:nvPr/>
        </p:nvSpPr>
        <p:spPr>
          <a:xfrm>
            <a:off x="2711901" y="3311222"/>
            <a:ext cx="1990845" cy="888220"/>
          </a:xfrm>
          <a:prstGeom prst="rect">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solidFill>
                  <a:schemeClr val="bg1"/>
                </a:solidFill>
                <a:latin typeface="PT Sans" panose="020B0503020203020204" pitchFamily="34" charset="0"/>
              </a:rPr>
              <a:t>Interquartile range</a:t>
            </a:r>
          </a:p>
          <a:p>
            <a:pPr algn="ctr"/>
            <a:r>
              <a:rPr lang="en-IN" dirty="0">
                <a:solidFill>
                  <a:schemeClr val="bg1"/>
                </a:solidFill>
                <a:latin typeface="PT Sans" panose="020B0503020203020204" pitchFamily="34" charset="0"/>
              </a:rPr>
              <a:t>IQR</a:t>
            </a:r>
          </a:p>
        </p:txBody>
      </p:sp>
    </p:spTree>
    <p:extLst>
      <p:ext uri="{BB962C8B-B14F-4D97-AF65-F5344CB8AC3E}">
        <p14:creationId xmlns:p14="http://schemas.microsoft.com/office/powerpoint/2010/main" val="4044437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AA2FF5-DD43-495E-8FA0-C99B0BD13DD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3419" b="3596"/>
          <a:stretch/>
        </p:blipFill>
        <p:spPr>
          <a:xfrm>
            <a:off x="0" y="1304464"/>
            <a:ext cx="9451911" cy="5306915"/>
          </a:xfrm>
          <a:prstGeom prst="rect">
            <a:avLst/>
          </a:prstGeom>
        </p:spPr>
      </p:pic>
      <p:sp>
        <p:nvSpPr>
          <p:cNvPr id="3" name="Title 2">
            <a:extLst>
              <a:ext uri="{FF2B5EF4-FFF2-40B4-BE49-F238E27FC236}">
                <a16:creationId xmlns:a16="http://schemas.microsoft.com/office/drawing/2014/main" id="{37A5E6AF-84CA-4F4B-9F33-242611BE4BF1}"/>
              </a:ext>
            </a:extLst>
          </p:cNvPr>
          <p:cNvSpPr>
            <a:spLocks noGrp="1"/>
          </p:cNvSpPr>
          <p:nvPr>
            <p:ph type="title"/>
          </p:nvPr>
        </p:nvSpPr>
        <p:spPr>
          <a:xfrm>
            <a:off x="515938" y="246621"/>
            <a:ext cx="11150600" cy="812158"/>
          </a:xfrm>
        </p:spPr>
        <p:txBody>
          <a:bodyPr/>
          <a:lstStyle/>
          <a:p>
            <a:r>
              <a:rPr lang="en-US" sz="3600" dirty="0">
                <a:latin typeface="Akrobat Black" panose="00000A00000000000000" pitchFamily="50" charset="0"/>
              </a:rPr>
              <a:t>INSIGHTS From Data - </a:t>
            </a:r>
            <a:r>
              <a:rPr lang="en-IN" sz="3600" dirty="0">
                <a:latin typeface="Akrobat Black" panose="00000A00000000000000" pitchFamily="50" charset="0"/>
              </a:rPr>
              <a:t>Tableau </a:t>
            </a:r>
          </a:p>
        </p:txBody>
      </p:sp>
      <p:sp>
        <p:nvSpPr>
          <p:cNvPr id="15" name="Speech Bubble: Rectangle 14">
            <a:extLst>
              <a:ext uri="{FF2B5EF4-FFF2-40B4-BE49-F238E27FC236}">
                <a16:creationId xmlns:a16="http://schemas.microsoft.com/office/drawing/2014/main" id="{55743F63-047D-4481-81A8-5068AC140DC6}"/>
              </a:ext>
            </a:extLst>
          </p:cNvPr>
          <p:cNvSpPr/>
          <p:nvPr/>
        </p:nvSpPr>
        <p:spPr>
          <a:xfrm>
            <a:off x="7557797" y="1304464"/>
            <a:ext cx="4522235" cy="595934"/>
          </a:xfrm>
          <a:prstGeom prst="wedgeRectCallout">
            <a:avLst>
              <a:gd name="adj1" fmla="val 46468"/>
              <a:gd name="adj2" fmla="val 29425"/>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Area Chart – Comparison of Year on Year Price &amp; Reviews </a:t>
            </a:r>
          </a:p>
        </p:txBody>
      </p:sp>
      <p:sp>
        <p:nvSpPr>
          <p:cNvPr id="11" name="Speech Bubble: Rectangle 10">
            <a:extLst>
              <a:ext uri="{FF2B5EF4-FFF2-40B4-BE49-F238E27FC236}">
                <a16:creationId xmlns:a16="http://schemas.microsoft.com/office/drawing/2014/main" id="{1D0E4444-5B3D-402F-9C1B-8AEE1D050AB6}"/>
              </a:ext>
            </a:extLst>
          </p:cNvPr>
          <p:cNvSpPr/>
          <p:nvPr/>
        </p:nvSpPr>
        <p:spPr>
          <a:xfrm>
            <a:off x="7557797" y="4544757"/>
            <a:ext cx="4522234" cy="1224000"/>
          </a:xfrm>
          <a:prstGeom prst="wedgeRectCallout">
            <a:avLst>
              <a:gd name="adj1" fmla="val -196952"/>
              <a:gd name="adj2" fmla="val -264062"/>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June &amp; July 2008 being the Best months</a:t>
            </a:r>
          </a:p>
        </p:txBody>
      </p:sp>
      <p:sp>
        <p:nvSpPr>
          <p:cNvPr id="10" name="Speech Bubble: Rectangle 9">
            <a:extLst>
              <a:ext uri="{FF2B5EF4-FFF2-40B4-BE49-F238E27FC236}">
                <a16:creationId xmlns:a16="http://schemas.microsoft.com/office/drawing/2014/main" id="{8C938E37-E46C-4F95-9336-9812F02D156E}"/>
              </a:ext>
            </a:extLst>
          </p:cNvPr>
          <p:cNvSpPr/>
          <p:nvPr/>
        </p:nvSpPr>
        <p:spPr>
          <a:xfrm>
            <a:off x="7557797" y="4544757"/>
            <a:ext cx="4522234" cy="1224000"/>
          </a:xfrm>
          <a:prstGeom prst="wedgeRectCallout">
            <a:avLst>
              <a:gd name="adj1" fmla="val -196951"/>
              <a:gd name="adj2" fmla="val -89495"/>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June &amp; July 2008 being the Best months</a:t>
            </a:r>
          </a:p>
        </p:txBody>
      </p:sp>
    </p:spTree>
    <p:extLst>
      <p:ext uri="{BB962C8B-B14F-4D97-AF65-F5344CB8AC3E}">
        <p14:creationId xmlns:p14="http://schemas.microsoft.com/office/powerpoint/2010/main" val="360322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D475B8-F6A4-4410-A83A-BFE855F4238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b="3596"/>
          <a:stretch/>
        </p:blipFill>
        <p:spPr>
          <a:xfrm>
            <a:off x="1686966" y="1058779"/>
            <a:ext cx="10505033" cy="5696584"/>
          </a:xfrm>
          <a:prstGeom prst="rect">
            <a:avLst/>
          </a:prstGeom>
        </p:spPr>
      </p:pic>
      <p:sp>
        <p:nvSpPr>
          <p:cNvPr id="3" name="Title 2">
            <a:extLst>
              <a:ext uri="{FF2B5EF4-FFF2-40B4-BE49-F238E27FC236}">
                <a16:creationId xmlns:a16="http://schemas.microsoft.com/office/drawing/2014/main" id="{37A5E6AF-84CA-4F4B-9F33-242611BE4BF1}"/>
              </a:ext>
            </a:extLst>
          </p:cNvPr>
          <p:cNvSpPr>
            <a:spLocks noGrp="1"/>
          </p:cNvSpPr>
          <p:nvPr>
            <p:ph type="title"/>
          </p:nvPr>
        </p:nvSpPr>
        <p:spPr>
          <a:xfrm>
            <a:off x="515938" y="246621"/>
            <a:ext cx="11150600" cy="812158"/>
          </a:xfrm>
        </p:spPr>
        <p:txBody>
          <a:bodyPr/>
          <a:lstStyle/>
          <a:p>
            <a:r>
              <a:rPr lang="en-US" sz="3600" dirty="0">
                <a:latin typeface="Akrobat Black" panose="00000A00000000000000" pitchFamily="50" charset="0"/>
              </a:rPr>
              <a:t>INSIGHTS From Data - </a:t>
            </a:r>
            <a:r>
              <a:rPr lang="en-IN" sz="3600" dirty="0">
                <a:latin typeface="Akrobat Black" panose="00000A00000000000000" pitchFamily="50" charset="0"/>
              </a:rPr>
              <a:t>Tableau </a:t>
            </a:r>
          </a:p>
        </p:txBody>
      </p:sp>
      <p:sp>
        <p:nvSpPr>
          <p:cNvPr id="12" name="Speech Bubble: Rectangle 11">
            <a:extLst>
              <a:ext uri="{FF2B5EF4-FFF2-40B4-BE49-F238E27FC236}">
                <a16:creationId xmlns:a16="http://schemas.microsoft.com/office/drawing/2014/main" id="{E1398FCC-32BC-4D13-A018-859ADBB522AC}"/>
              </a:ext>
            </a:extLst>
          </p:cNvPr>
          <p:cNvSpPr/>
          <p:nvPr/>
        </p:nvSpPr>
        <p:spPr>
          <a:xfrm>
            <a:off x="257283" y="4434058"/>
            <a:ext cx="3278905" cy="432000"/>
          </a:xfrm>
          <a:prstGeom prst="wedgeRectCallout">
            <a:avLst>
              <a:gd name="adj1" fmla="val 237944"/>
              <a:gd name="adj2" fmla="val -218342"/>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Entire Home Estimate</a:t>
            </a:r>
          </a:p>
        </p:txBody>
      </p:sp>
      <p:sp>
        <p:nvSpPr>
          <p:cNvPr id="13" name="Speech Bubble: Rectangle 12">
            <a:extLst>
              <a:ext uri="{FF2B5EF4-FFF2-40B4-BE49-F238E27FC236}">
                <a16:creationId xmlns:a16="http://schemas.microsoft.com/office/drawing/2014/main" id="{50E12259-3F26-4EEF-AC49-BC6C6C527A42}"/>
              </a:ext>
            </a:extLst>
          </p:cNvPr>
          <p:cNvSpPr/>
          <p:nvPr/>
        </p:nvSpPr>
        <p:spPr>
          <a:xfrm>
            <a:off x="257283" y="3068895"/>
            <a:ext cx="3278905" cy="1224000"/>
          </a:xfrm>
          <a:prstGeom prst="wedgeRectCallout">
            <a:avLst>
              <a:gd name="adj1" fmla="val 46468"/>
              <a:gd name="adj2" fmla="val 29425"/>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Highest Price – 280156</a:t>
            </a:r>
          </a:p>
          <a:p>
            <a:r>
              <a:rPr lang="en-IN" dirty="0">
                <a:solidFill>
                  <a:schemeClr val="bg1"/>
                </a:solidFill>
                <a:latin typeface="PT Sans" panose="020B0503020203020204" pitchFamily="34" charset="0"/>
              </a:rPr>
              <a:t>Avg Price – 313.7</a:t>
            </a:r>
          </a:p>
          <a:p>
            <a:r>
              <a:rPr lang="en-IN" dirty="0">
                <a:solidFill>
                  <a:schemeClr val="bg1"/>
                </a:solidFill>
                <a:latin typeface="PT Sans" panose="020B0503020203020204" pitchFamily="34" charset="0"/>
              </a:rPr>
              <a:t>Quarters  - 2014Q1</a:t>
            </a:r>
          </a:p>
          <a:p>
            <a:r>
              <a:rPr lang="en-IN" dirty="0">
                <a:solidFill>
                  <a:schemeClr val="bg1"/>
                </a:solidFill>
                <a:latin typeface="PT Sans" panose="020B0503020203020204" pitchFamily="34" charset="0"/>
              </a:rPr>
              <a:t>Room Type – Entire Home/Apt</a:t>
            </a:r>
          </a:p>
        </p:txBody>
      </p:sp>
      <p:sp>
        <p:nvSpPr>
          <p:cNvPr id="15" name="Speech Bubble: Rectangle 14">
            <a:extLst>
              <a:ext uri="{FF2B5EF4-FFF2-40B4-BE49-F238E27FC236}">
                <a16:creationId xmlns:a16="http://schemas.microsoft.com/office/drawing/2014/main" id="{55743F63-047D-4481-81A8-5068AC140DC6}"/>
              </a:ext>
            </a:extLst>
          </p:cNvPr>
          <p:cNvSpPr/>
          <p:nvPr/>
        </p:nvSpPr>
        <p:spPr>
          <a:xfrm>
            <a:off x="257283" y="1606091"/>
            <a:ext cx="3278905" cy="1224000"/>
          </a:xfrm>
          <a:prstGeom prst="wedgeRectCallout">
            <a:avLst>
              <a:gd name="adj1" fmla="val 46468"/>
              <a:gd name="adj2" fmla="val 29425"/>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Forecast of Air BnB Price on </a:t>
            </a:r>
          </a:p>
          <a:p>
            <a:r>
              <a:rPr lang="en-IN" dirty="0">
                <a:solidFill>
                  <a:schemeClr val="bg1"/>
                </a:solidFill>
                <a:latin typeface="PT Sans" panose="020B0503020203020204" pitchFamily="34" charset="0"/>
              </a:rPr>
              <a:t>Q-Q Basis </a:t>
            </a:r>
          </a:p>
        </p:txBody>
      </p:sp>
      <p:sp>
        <p:nvSpPr>
          <p:cNvPr id="16" name="Speech Bubble: Rectangle 15">
            <a:extLst>
              <a:ext uri="{FF2B5EF4-FFF2-40B4-BE49-F238E27FC236}">
                <a16:creationId xmlns:a16="http://schemas.microsoft.com/office/drawing/2014/main" id="{495694F6-ED13-4362-8911-576EF3D2B12B}"/>
              </a:ext>
            </a:extLst>
          </p:cNvPr>
          <p:cNvSpPr/>
          <p:nvPr/>
        </p:nvSpPr>
        <p:spPr>
          <a:xfrm>
            <a:off x="257283" y="5007221"/>
            <a:ext cx="3278905" cy="432000"/>
          </a:xfrm>
          <a:prstGeom prst="wedgeRectCallout">
            <a:avLst>
              <a:gd name="adj1" fmla="val 233675"/>
              <a:gd name="adj2" fmla="val -99422"/>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Private Room Estimate </a:t>
            </a:r>
          </a:p>
        </p:txBody>
      </p:sp>
      <p:sp>
        <p:nvSpPr>
          <p:cNvPr id="17" name="Speech Bubble: Rectangle 16">
            <a:extLst>
              <a:ext uri="{FF2B5EF4-FFF2-40B4-BE49-F238E27FC236}">
                <a16:creationId xmlns:a16="http://schemas.microsoft.com/office/drawing/2014/main" id="{8284BA73-0A26-489F-8B0C-A40327D8E091}"/>
              </a:ext>
            </a:extLst>
          </p:cNvPr>
          <p:cNvSpPr/>
          <p:nvPr/>
        </p:nvSpPr>
        <p:spPr>
          <a:xfrm>
            <a:off x="257283" y="5580384"/>
            <a:ext cx="3278905" cy="432000"/>
          </a:xfrm>
          <a:prstGeom prst="wedgeRectCallout">
            <a:avLst>
              <a:gd name="adj1" fmla="val 234813"/>
              <a:gd name="adj2" fmla="val 53928"/>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IN" dirty="0">
                <a:solidFill>
                  <a:schemeClr val="bg1"/>
                </a:solidFill>
                <a:latin typeface="PT Sans" panose="020B0503020203020204" pitchFamily="34" charset="0"/>
              </a:rPr>
              <a:t>Shared Room Estimate </a:t>
            </a:r>
          </a:p>
        </p:txBody>
      </p:sp>
    </p:spTree>
    <p:extLst>
      <p:ext uri="{BB962C8B-B14F-4D97-AF65-F5344CB8AC3E}">
        <p14:creationId xmlns:p14="http://schemas.microsoft.com/office/powerpoint/2010/main" val="376578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5524E28-6E70-485C-AF78-1958A4416FA1}"/>
              </a:ext>
            </a:extLst>
          </p:cNvPr>
          <p:cNvPicPr>
            <a:picLocks noGrp="1" noChangeAspect="1"/>
          </p:cNvPicPr>
          <p:nvPr>
            <p:ph sz="half" idx="1"/>
          </p:nvPr>
        </p:nvPicPr>
        <p:blipFill>
          <a:blip r:embed="rId2"/>
          <a:stretch>
            <a:fillRect/>
          </a:stretch>
        </p:blipFill>
        <p:spPr>
          <a:xfrm>
            <a:off x="1959132" y="808367"/>
            <a:ext cx="9072607" cy="5852409"/>
          </a:xfrm>
        </p:spPr>
      </p:pic>
      <p:sp>
        <p:nvSpPr>
          <p:cNvPr id="4" name="Title 3">
            <a:extLst>
              <a:ext uri="{FF2B5EF4-FFF2-40B4-BE49-F238E27FC236}">
                <a16:creationId xmlns:a16="http://schemas.microsoft.com/office/drawing/2014/main" id="{3F7AFDBF-25CF-4983-B228-BDB06784E343}"/>
              </a:ext>
            </a:extLst>
          </p:cNvPr>
          <p:cNvSpPr>
            <a:spLocks noGrp="1"/>
          </p:cNvSpPr>
          <p:nvPr>
            <p:ph type="title"/>
          </p:nvPr>
        </p:nvSpPr>
        <p:spPr>
          <a:xfrm>
            <a:off x="435255" y="5997"/>
            <a:ext cx="11150600" cy="920336"/>
          </a:xfrm>
        </p:spPr>
        <p:txBody>
          <a:bodyPr/>
          <a:lstStyle/>
          <a:p>
            <a:r>
              <a:rPr lang="en-US" sz="3600" dirty="0">
                <a:latin typeface="Akrobat Black" panose="00000A00000000000000" pitchFamily="50" charset="0"/>
              </a:rPr>
              <a:t>INSIGHTS From Data - </a:t>
            </a:r>
            <a:r>
              <a:rPr lang="en-IN" sz="3600" dirty="0">
                <a:latin typeface="Akrobat Black" panose="00000A00000000000000" pitchFamily="50" charset="0"/>
              </a:rPr>
              <a:t>PowerBI</a:t>
            </a:r>
            <a:endParaRPr lang="en-US" sz="3600" dirty="0"/>
          </a:p>
        </p:txBody>
      </p:sp>
      <p:sp>
        <p:nvSpPr>
          <p:cNvPr id="5" name="TextBox 4">
            <a:extLst>
              <a:ext uri="{FF2B5EF4-FFF2-40B4-BE49-F238E27FC236}">
                <a16:creationId xmlns:a16="http://schemas.microsoft.com/office/drawing/2014/main" id="{3EC6D8E0-4EDA-4C98-9634-37E7FC7F07FC}"/>
              </a:ext>
            </a:extLst>
          </p:cNvPr>
          <p:cNvSpPr txBox="1"/>
          <p:nvPr/>
        </p:nvSpPr>
        <p:spPr>
          <a:xfrm>
            <a:off x="-1250983" y="-1015663"/>
            <a:ext cx="1438368" cy="369332"/>
          </a:xfrm>
          <a:prstGeom prst="rect">
            <a:avLst/>
          </a:prstGeom>
          <a:solidFill>
            <a:schemeClr val="accent3">
              <a:lumMod val="75000"/>
              <a:lumOff val="25000"/>
            </a:schemeClr>
          </a:solidFill>
        </p:spPr>
        <p:txBody>
          <a:bodyPr wrap="square" rtlCol="0">
            <a:spAutoFit/>
          </a:bodyPr>
          <a:lstStyle/>
          <a:p>
            <a:endParaRPr lang="en-US" dirty="0"/>
          </a:p>
        </p:txBody>
      </p:sp>
      <p:sp>
        <p:nvSpPr>
          <p:cNvPr id="8" name="Speech Bubble: Rectangle 7">
            <a:extLst>
              <a:ext uri="{FF2B5EF4-FFF2-40B4-BE49-F238E27FC236}">
                <a16:creationId xmlns:a16="http://schemas.microsoft.com/office/drawing/2014/main" id="{9A50F0A6-084B-4CDD-9AC2-E076CBFB027B}"/>
              </a:ext>
            </a:extLst>
          </p:cNvPr>
          <p:cNvSpPr/>
          <p:nvPr/>
        </p:nvSpPr>
        <p:spPr>
          <a:xfrm>
            <a:off x="8885764" y="437326"/>
            <a:ext cx="3105614" cy="742081"/>
          </a:xfrm>
          <a:prstGeom prst="wedgeRectCallout">
            <a:avLst>
              <a:gd name="adj1" fmla="val -57063"/>
              <a:gd name="adj2" fmla="val 160781"/>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US" dirty="0">
                <a:solidFill>
                  <a:schemeClr val="bg1"/>
                </a:solidFill>
                <a:latin typeface="PT Sans" panose="020B0503020203020204" pitchFamily="34" charset="0"/>
              </a:rPr>
              <a:t>Huts and Dorms are budget friendly to stay</a:t>
            </a:r>
          </a:p>
        </p:txBody>
      </p:sp>
      <p:sp>
        <p:nvSpPr>
          <p:cNvPr id="9" name="Speech Bubble: Rectangle 8">
            <a:extLst>
              <a:ext uri="{FF2B5EF4-FFF2-40B4-BE49-F238E27FC236}">
                <a16:creationId xmlns:a16="http://schemas.microsoft.com/office/drawing/2014/main" id="{D631CB54-D2E4-4840-89F0-51E16BF1DE9D}"/>
              </a:ext>
            </a:extLst>
          </p:cNvPr>
          <p:cNvSpPr/>
          <p:nvPr/>
        </p:nvSpPr>
        <p:spPr>
          <a:xfrm>
            <a:off x="206046" y="2727774"/>
            <a:ext cx="1594762" cy="1768026"/>
          </a:xfrm>
          <a:prstGeom prst="wedgeRectCallout">
            <a:avLst>
              <a:gd name="adj1" fmla="val 71693"/>
              <a:gd name="adj2" fmla="val -31569"/>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US" dirty="0">
                <a:solidFill>
                  <a:schemeClr val="bg1"/>
                </a:solidFill>
                <a:latin typeface="PT Sans" panose="020B0503020203020204" pitchFamily="34" charset="0"/>
              </a:rPr>
              <a:t>Choose Filters to select property type based on your preference</a:t>
            </a:r>
          </a:p>
        </p:txBody>
      </p:sp>
    </p:spTree>
    <p:extLst>
      <p:ext uri="{BB962C8B-B14F-4D97-AF65-F5344CB8AC3E}">
        <p14:creationId xmlns:p14="http://schemas.microsoft.com/office/powerpoint/2010/main" val="1650828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7AFDBF-25CF-4983-B228-BDB06784E343}"/>
              </a:ext>
            </a:extLst>
          </p:cNvPr>
          <p:cNvSpPr>
            <a:spLocks noGrp="1"/>
          </p:cNvSpPr>
          <p:nvPr>
            <p:ph type="title"/>
          </p:nvPr>
        </p:nvSpPr>
        <p:spPr>
          <a:xfrm>
            <a:off x="515938" y="246621"/>
            <a:ext cx="11150600" cy="710912"/>
          </a:xfrm>
        </p:spPr>
        <p:txBody>
          <a:bodyPr/>
          <a:lstStyle/>
          <a:p>
            <a:r>
              <a:rPr lang="en-US" sz="3600" dirty="0">
                <a:latin typeface="Akrobat Black" panose="00000A00000000000000" pitchFamily="50" charset="0"/>
              </a:rPr>
              <a:t>INSIGHTS From Data - </a:t>
            </a:r>
            <a:r>
              <a:rPr lang="en-IN" sz="3600" dirty="0">
                <a:latin typeface="Akrobat Black" panose="00000A00000000000000" pitchFamily="50" charset="0"/>
              </a:rPr>
              <a:t>PowerBI</a:t>
            </a:r>
            <a:endParaRPr lang="en-US" sz="3600" dirty="0"/>
          </a:p>
        </p:txBody>
      </p:sp>
      <p:pic>
        <p:nvPicPr>
          <p:cNvPr id="7" name="Content Placeholder 6">
            <a:extLst>
              <a:ext uri="{FF2B5EF4-FFF2-40B4-BE49-F238E27FC236}">
                <a16:creationId xmlns:a16="http://schemas.microsoft.com/office/drawing/2014/main" id="{370EC007-FA8F-44D9-8A14-400DBB249E14}"/>
              </a:ext>
            </a:extLst>
          </p:cNvPr>
          <p:cNvPicPr>
            <a:picLocks noGrp="1" noChangeAspect="1"/>
          </p:cNvPicPr>
          <p:nvPr>
            <p:ph sz="half" idx="1"/>
          </p:nvPr>
        </p:nvPicPr>
        <p:blipFill>
          <a:blip r:embed="rId2"/>
          <a:stretch>
            <a:fillRect/>
          </a:stretch>
        </p:blipFill>
        <p:spPr>
          <a:xfrm>
            <a:off x="166306" y="957533"/>
            <a:ext cx="10077226" cy="5827793"/>
          </a:xfrm>
        </p:spPr>
      </p:pic>
      <p:sp>
        <p:nvSpPr>
          <p:cNvPr id="2" name="TextBox 1">
            <a:extLst>
              <a:ext uri="{FF2B5EF4-FFF2-40B4-BE49-F238E27FC236}">
                <a16:creationId xmlns:a16="http://schemas.microsoft.com/office/drawing/2014/main" id="{3794AA8E-43F4-4D51-B311-265CABFA4B14}"/>
              </a:ext>
            </a:extLst>
          </p:cNvPr>
          <p:cNvSpPr txBox="1"/>
          <p:nvPr/>
        </p:nvSpPr>
        <p:spPr>
          <a:xfrm>
            <a:off x="9565707" y="-1085094"/>
            <a:ext cx="1658471" cy="369332"/>
          </a:xfrm>
          <a:prstGeom prst="rect">
            <a:avLst/>
          </a:prstGeom>
          <a:solidFill>
            <a:srgbClr val="FFFF99"/>
          </a:solidFill>
          <a:ln>
            <a:solidFill>
              <a:schemeClr val="accent1">
                <a:lumMod val="60000"/>
                <a:lumOff val="4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endParaRPr lang="en-US" dirty="0"/>
          </a:p>
        </p:txBody>
      </p:sp>
      <p:sp>
        <p:nvSpPr>
          <p:cNvPr id="5" name="Speech Bubble: Rectangle 4">
            <a:extLst>
              <a:ext uri="{FF2B5EF4-FFF2-40B4-BE49-F238E27FC236}">
                <a16:creationId xmlns:a16="http://schemas.microsoft.com/office/drawing/2014/main" id="{C296037C-497A-4963-8AF5-1C119F00733D}"/>
              </a:ext>
            </a:extLst>
          </p:cNvPr>
          <p:cNvSpPr/>
          <p:nvPr/>
        </p:nvSpPr>
        <p:spPr>
          <a:xfrm>
            <a:off x="8842135" y="884591"/>
            <a:ext cx="3105614" cy="2070649"/>
          </a:xfrm>
          <a:prstGeom prst="wedgeRectCallout">
            <a:avLst>
              <a:gd name="adj1" fmla="val -13799"/>
              <a:gd name="adj2" fmla="val 7383"/>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pPr marL="269875">
              <a:lnSpc>
                <a:spcPct val="120000"/>
              </a:lnSpc>
              <a:spcBef>
                <a:spcPts val="600"/>
              </a:spcBef>
              <a:spcAft>
                <a:spcPts val="600"/>
              </a:spcAft>
            </a:pPr>
            <a:r>
              <a:rPr lang="en-US" dirty="0">
                <a:solidFill>
                  <a:schemeClr val="bg1"/>
                </a:solidFill>
                <a:latin typeface="PT Sans" panose="020B0503020203020204" pitchFamily="34" charset="0"/>
              </a:rPr>
              <a:t>Price Metric shows that the properties are available from a wide range of Budget Friendly rooms to  Luxurious Villas at a whooping price.</a:t>
            </a:r>
          </a:p>
        </p:txBody>
      </p:sp>
    </p:spTree>
    <p:extLst>
      <p:ext uri="{BB962C8B-B14F-4D97-AF65-F5344CB8AC3E}">
        <p14:creationId xmlns:p14="http://schemas.microsoft.com/office/powerpoint/2010/main" val="80467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7AFDBF-25CF-4983-B228-BDB06784E343}"/>
              </a:ext>
            </a:extLst>
          </p:cNvPr>
          <p:cNvSpPr>
            <a:spLocks noGrp="1"/>
          </p:cNvSpPr>
          <p:nvPr>
            <p:ph type="title"/>
          </p:nvPr>
        </p:nvSpPr>
        <p:spPr>
          <a:xfrm>
            <a:off x="520699" y="0"/>
            <a:ext cx="11150600" cy="920336"/>
          </a:xfrm>
        </p:spPr>
        <p:txBody>
          <a:bodyPr/>
          <a:lstStyle/>
          <a:p>
            <a:r>
              <a:rPr lang="en-US" sz="3600" dirty="0"/>
              <a:t>A</a:t>
            </a:r>
            <a:r>
              <a:rPr lang="en-US" sz="3600" cap="none" dirty="0"/>
              <a:t>nalysis : </a:t>
            </a:r>
            <a:r>
              <a:rPr lang="en-US" sz="3600" dirty="0"/>
              <a:t>P</a:t>
            </a:r>
            <a:r>
              <a:rPr lang="en-US" sz="3600" cap="none" dirty="0"/>
              <a:t>ower</a:t>
            </a:r>
            <a:r>
              <a:rPr lang="en-US" sz="3600" dirty="0"/>
              <a:t>BI</a:t>
            </a:r>
          </a:p>
        </p:txBody>
      </p:sp>
      <p:pic>
        <p:nvPicPr>
          <p:cNvPr id="3" name="Picture 2">
            <a:extLst>
              <a:ext uri="{FF2B5EF4-FFF2-40B4-BE49-F238E27FC236}">
                <a16:creationId xmlns:a16="http://schemas.microsoft.com/office/drawing/2014/main" id="{B32DAA90-26C7-4B7F-9EB8-4D196CAE7D4E}"/>
              </a:ext>
            </a:extLst>
          </p:cNvPr>
          <p:cNvPicPr>
            <a:picLocks noChangeAspect="1"/>
          </p:cNvPicPr>
          <p:nvPr/>
        </p:nvPicPr>
        <p:blipFill>
          <a:blip r:embed="rId2"/>
          <a:stretch>
            <a:fillRect/>
          </a:stretch>
        </p:blipFill>
        <p:spPr>
          <a:xfrm>
            <a:off x="44823" y="926624"/>
            <a:ext cx="12102353" cy="5796905"/>
          </a:xfrm>
          <a:prstGeom prst="rect">
            <a:avLst/>
          </a:prstGeom>
        </p:spPr>
      </p:pic>
      <p:sp>
        <p:nvSpPr>
          <p:cNvPr id="9" name="Speech Bubble: Rectangle 8">
            <a:extLst>
              <a:ext uri="{FF2B5EF4-FFF2-40B4-BE49-F238E27FC236}">
                <a16:creationId xmlns:a16="http://schemas.microsoft.com/office/drawing/2014/main" id="{F3DF68B4-F42B-45D6-89A7-047921BF1775}"/>
              </a:ext>
            </a:extLst>
          </p:cNvPr>
          <p:cNvSpPr/>
          <p:nvPr/>
        </p:nvSpPr>
        <p:spPr>
          <a:xfrm>
            <a:off x="8434873" y="1409670"/>
            <a:ext cx="3433666" cy="1576125"/>
          </a:xfrm>
          <a:prstGeom prst="wedgeRectCallout">
            <a:avLst>
              <a:gd name="adj1" fmla="val -61353"/>
              <a:gd name="adj2" fmla="val 78040"/>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pPr marL="555625" indent="-285750">
              <a:lnSpc>
                <a:spcPct val="120000"/>
              </a:lnSpc>
              <a:spcBef>
                <a:spcPts val="600"/>
              </a:spcBef>
              <a:spcAft>
                <a:spcPts val="600"/>
              </a:spcAft>
              <a:buBlip>
                <a:blip r:embed="rId3"/>
              </a:buBlip>
            </a:pPr>
            <a:r>
              <a:rPr lang="en-US" dirty="0">
                <a:latin typeface="PT Sans" panose="020B0503020203020204" pitchFamily="34" charset="0"/>
              </a:rPr>
              <a:t>Bubbles Indicating the Prime Offerings in NYC</a:t>
            </a:r>
          </a:p>
          <a:p>
            <a:pPr marL="555625" indent="-285750">
              <a:lnSpc>
                <a:spcPct val="120000"/>
              </a:lnSpc>
              <a:spcBef>
                <a:spcPts val="600"/>
              </a:spcBef>
              <a:spcAft>
                <a:spcPts val="600"/>
              </a:spcAft>
              <a:buBlip>
                <a:blip r:embed="rId3"/>
              </a:buBlip>
            </a:pPr>
            <a:r>
              <a:rPr lang="en-US" dirty="0">
                <a:latin typeface="PT Sans" panose="020B0503020203020204" pitchFamily="34" charset="0"/>
              </a:rPr>
              <a:t>Manhattan has the largest no. of properties.</a:t>
            </a:r>
          </a:p>
        </p:txBody>
      </p:sp>
      <p:sp>
        <p:nvSpPr>
          <p:cNvPr id="10" name="Speech Bubble: Rectangle 9">
            <a:extLst>
              <a:ext uri="{FF2B5EF4-FFF2-40B4-BE49-F238E27FC236}">
                <a16:creationId xmlns:a16="http://schemas.microsoft.com/office/drawing/2014/main" id="{69230E05-DAE7-4660-9BF9-26DA24DC2C4B}"/>
              </a:ext>
            </a:extLst>
          </p:cNvPr>
          <p:cNvSpPr/>
          <p:nvPr/>
        </p:nvSpPr>
        <p:spPr>
          <a:xfrm>
            <a:off x="8434873" y="1409670"/>
            <a:ext cx="3433666" cy="1576125"/>
          </a:xfrm>
          <a:prstGeom prst="wedgeRectCallout">
            <a:avLst>
              <a:gd name="adj1" fmla="val -117875"/>
              <a:gd name="adj2" fmla="val 43112"/>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pPr marL="555625" indent="-285750">
              <a:lnSpc>
                <a:spcPct val="120000"/>
              </a:lnSpc>
              <a:spcBef>
                <a:spcPts val="600"/>
              </a:spcBef>
              <a:spcAft>
                <a:spcPts val="600"/>
              </a:spcAft>
              <a:buBlip>
                <a:blip r:embed="rId3"/>
              </a:buBlip>
            </a:pPr>
            <a:r>
              <a:rPr lang="en-US" dirty="0">
                <a:solidFill>
                  <a:schemeClr val="bg1"/>
                </a:solidFill>
                <a:latin typeface="PT Sans" panose="020B0503020203020204" pitchFamily="34" charset="0"/>
              </a:rPr>
              <a:t>Bubbles Indicating the Prime Offerings in NYC</a:t>
            </a:r>
          </a:p>
          <a:p>
            <a:pPr marL="555625" indent="-285750">
              <a:lnSpc>
                <a:spcPct val="120000"/>
              </a:lnSpc>
              <a:spcBef>
                <a:spcPts val="600"/>
              </a:spcBef>
              <a:spcAft>
                <a:spcPts val="600"/>
              </a:spcAft>
              <a:buBlip>
                <a:blip r:embed="rId3"/>
              </a:buBlip>
            </a:pPr>
            <a:r>
              <a:rPr lang="en-US" dirty="0">
                <a:solidFill>
                  <a:schemeClr val="bg1"/>
                </a:solidFill>
                <a:latin typeface="PT Sans" panose="020B0503020203020204" pitchFamily="34" charset="0"/>
              </a:rPr>
              <a:t>Manhattan has the largest no. of properties.</a:t>
            </a:r>
          </a:p>
        </p:txBody>
      </p:sp>
    </p:spTree>
    <p:extLst>
      <p:ext uri="{BB962C8B-B14F-4D97-AF65-F5344CB8AC3E}">
        <p14:creationId xmlns:p14="http://schemas.microsoft.com/office/powerpoint/2010/main" val="3131834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960426-AAA6-4126-93AF-30F7DEE010A4}"/>
              </a:ext>
            </a:extLst>
          </p:cNvPr>
          <p:cNvSpPr>
            <a:spLocks noGrp="1"/>
          </p:cNvSpPr>
          <p:nvPr>
            <p:ph idx="1"/>
          </p:nvPr>
        </p:nvSpPr>
        <p:spPr>
          <a:xfrm>
            <a:off x="538960" y="1825625"/>
            <a:ext cx="4914189" cy="4351338"/>
          </a:xfrm>
        </p:spPr>
        <p:txBody>
          <a:bodyPr vert="horz" lIns="0" tIns="0" rIns="0" bIns="0" rtlCol="0">
            <a:normAutofit/>
          </a:bodyPr>
          <a:lstStyle/>
          <a:p>
            <a:pPr marL="555625">
              <a:spcBef>
                <a:spcPts val="600"/>
              </a:spcBef>
              <a:spcAft>
                <a:spcPts val="600"/>
              </a:spcAft>
            </a:pPr>
            <a:r>
              <a:rPr lang="en-US" sz="1700" dirty="0"/>
              <a:t>Airbnb, Inc. is an American vacation rental online marketplace company based in San Francisco, California, United States</a:t>
            </a:r>
          </a:p>
          <a:p>
            <a:pPr marL="555625">
              <a:spcBef>
                <a:spcPts val="600"/>
              </a:spcBef>
              <a:spcAft>
                <a:spcPts val="600"/>
              </a:spcAft>
            </a:pPr>
            <a:r>
              <a:rPr lang="en-US" sz="1700" dirty="0"/>
              <a:t>Airbnb offers arrangement for lodging, primarily homestays, or tourism experiences</a:t>
            </a:r>
          </a:p>
          <a:p>
            <a:pPr marL="555625">
              <a:spcBef>
                <a:spcPts val="600"/>
              </a:spcBef>
              <a:spcAft>
                <a:spcPts val="600"/>
              </a:spcAft>
            </a:pPr>
            <a:r>
              <a:rPr lang="en-US" sz="1700" dirty="0"/>
              <a:t>The data centers around the Home rentals in the city of New York from the period of 2008-2015</a:t>
            </a:r>
          </a:p>
          <a:p>
            <a:pPr marL="555625">
              <a:spcBef>
                <a:spcPts val="600"/>
              </a:spcBef>
              <a:spcAft>
                <a:spcPts val="600"/>
              </a:spcAft>
            </a:pPr>
            <a:r>
              <a:rPr lang="en-US" sz="1700" dirty="0"/>
              <a:t>This dataset consists Of 30479 rows and 13 columns </a:t>
            </a:r>
          </a:p>
          <a:p>
            <a:pPr marL="555625">
              <a:spcBef>
                <a:spcPts val="600"/>
              </a:spcBef>
              <a:spcAft>
                <a:spcPts val="600"/>
              </a:spcAft>
            </a:pPr>
            <a:r>
              <a:rPr lang="en-US" sz="1700" dirty="0"/>
              <a:t>ROWS— It consists of the host ID and the details about the host and his/her property with customer ratings</a:t>
            </a:r>
          </a:p>
          <a:p>
            <a:pPr marL="555625">
              <a:spcBef>
                <a:spcPts val="600"/>
              </a:spcBef>
              <a:spcAft>
                <a:spcPts val="600"/>
              </a:spcAft>
            </a:pPr>
            <a:r>
              <a:rPr lang="en-US" sz="1700" dirty="0"/>
              <a:t>COLUMNS—It consists of several categories which highlights the stay's specifications</a:t>
            </a:r>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a:xfrm>
            <a:off x="11363696" y="6487270"/>
            <a:ext cx="294460" cy="187367"/>
          </a:xfrm>
        </p:spPr>
        <p:txBody>
          <a:bodyPr vert="horz" lIns="0" tIns="0" rIns="0" bIns="0" rtlCol="0" anchor="ctr">
            <a:normAutofit/>
          </a:bodyPr>
          <a:lstStyle/>
          <a:p>
            <a:pPr>
              <a:spcAft>
                <a:spcPts val="600"/>
              </a:spcAft>
            </a:pPr>
            <a:fld id="{9EC71654-96A5-4280-94F3-931C61A9F92C}" type="slidenum">
              <a:rPr lang="en-US" smtClean="0"/>
              <a:pPr>
                <a:spcAft>
                  <a:spcPts val="600"/>
                </a:spcAft>
              </a:pPr>
              <a:t>2</a:t>
            </a:fld>
            <a:endParaRPr lang="en-US" dirty="0"/>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l="13620" r="5359" b="-3"/>
          <a:stretch/>
        </p:blipFill>
        <p:spPr>
          <a:xfrm>
            <a:off x="5884648" y="10"/>
            <a:ext cx="6307353" cy="5780362"/>
          </a:xfrm>
          <a:noFill/>
        </p:spPr>
      </p:pic>
      <p:sp>
        <p:nvSpPr>
          <p:cNvPr id="50" name="Title 2">
            <a:extLst>
              <a:ext uri="{FF2B5EF4-FFF2-40B4-BE49-F238E27FC236}">
                <a16:creationId xmlns:a16="http://schemas.microsoft.com/office/drawing/2014/main" id="{4E081B6F-EA6C-4D06-A9CD-5BEE7073AD84}"/>
              </a:ext>
            </a:extLst>
          </p:cNvPr>
          <p:cNvSpPr txBox="1">
            <a:spLocks/>
          </p:cNvSpPr>
          <p:nvPr/>
        </p:nvSpPr>
        <p:spPr>
          <a:xfrm>
            <a:off x="731687" y="500062"/>
            <a:ext cx="4937211" cy="1325563"/>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spcAft>
                <a:spcPts val="600"/>
              </a:spcAft>
            </a:pPr>
            <a:r>
              <a:rPr lang="en-US" b="1" kern="1200" cap="all" baseline="0" dirty="0">
                <a:latin typeface="Akrobat Black" panose="00000A00000000000000" pitchFamily="50" charset="0"/>
              </a:rPr>
              <a:t>ABOUT THE AIRBNB DATASET </a:t>
            </a:r>
          </a:p>
        </p:txBody>
      </p:sp>
    </p:spTree>
    <p:extLst>
      <p:ext uri="{BB962C8B-B14F-4D97-AF65-F5344CB8AC3E}">
        <p14:creationId xmlns:p14="http://schemas.microsoft.com/office/powerpoint/2010/main" val="3187533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EED5E40-C2F9-4D77-B3A5-83E71B54C8CC}"/>
              </a:ext>
            </a:extLst>
          </p:cNvPr>
          <p:cNvPicPr>
            <a:picLocks noGrp="1" noChangeAspect="1"/>
          </p:cNvPicPr>
          <p:nvPr>
            <p:ph sz="half" idx="1"/>
          </p:nvPr>
        </p:nvPicPr>
        <p:blipFill>
          <a:blip r:embed="rId2"/>
          <a:stretch>
            <a:fillRect/>
          </a:stretch>
        </p:blipFill>
        <p:spPr>
          <a:xfrm>
            <a:off x="270588" y="1492898"/>
            <a:ext cx="7940351" cy="4814596"/>
          </a:xfrm>
        </p:spPr>
      </p:pic>
      <p:sp>
        <p:nvSpPr>
          <p:cNvPr id="4" name="Title 3">
            <a:extLst>
              <a:ext uri="{FF2B5EF4-FFF2-40B4-BE49-F238E27FC236}">
                <a16:creationId xmlns:a16="http://schemas.microsoft.com/office/drawing/2014/main" id="{96BEF603-F1B4-4542-8198-FEB5D7C2B925}"/>
              </a:ext>
            </a:extLst>
          </p:cNvPr>
          <p:cNvSpPr>
            <a:spLocks noGrp="1"/>
          </p:cNvSpPr>
          <p:nvPr>
            <p:ph type="title"/>
          </p:nvPr>
        </p:nvSpPr>
        <p:spPr/>
        <p:txBody>
          <a:bodyPr/>
          <a:lstStyle/>
          <a:p>
            <a:r>
              <a:rPr lang="en-US" sz="3200" dirty="0">
                <a:latin typeface="Akrobat Black" panose="00000A00000000000000" pitchFamily="50" charset="0"/>
              </a:rPr>
              <a:t>INSIGHTS From Data - </a:t>
            </a:r>
            <a:r>
              <a:rPr lang="en-IN" sz="3200" dirty="0">
                <a:latin typeface="Akrobat Black" panose="00000A00000000000000" pitchFamily="50" charset="0"/>
              </a:rPr>
              <a:t>PowerBI</a:t>
            </a:r>
            <a:endParaRPr lang="en-IN" dirty="0"/>
          </a:p>
        </p:txBody>
      </p:sp>
      <p:sp>
        <p:nvSpPr>
          <p:cNvPr id="5" name="Content Placeholder 1">
            <a:extLst>
              <a:ext uri="{FF2B5EF4-FFF2-40B4-BE49-F238E27FC236}">
                <a16:creationId xmlns:a16="http://schemas.microsoft.com/office/drawing/2014/main" id="{F06DA9E9-9F10-4540-93EC-192BEB298FFB}"/>
              </a:ext>
            </a:extLst>
          </p:cNvPr>
          <p:cNvSpPr txBox="1">
            <a:spLocks/>
          </p:cNvSpPr>
          <p:nvPr/>
        </p:nvSpPr>
        <p:spPr>
          <a:xfrm>
            <a:off x="8052318" y="1492898"/>
            <a:ext cx="4058816" cy="46559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9875" indent="0">
              <a:lnSpc>
                <a:spcPct val="120000"/>
              </a:lnSpc>
              <a:spcBef>
                <a:spcPts val="600"/>
              </a:spcBef>
              <a:spcAft>
                <a:spcPts val="600"/>
              </a:spcAft>
              <a:buFont typeface="Arial" panose="020B0604020202020204" pitchFamily="34" charset="0"/>
              <a:buNone/>
            </a:pPr>
            <a:r>
              <a:rPr lang="en-US" sz="1800" b="1" dirty="0">
                <a:solidFill>
                  <a:schemeClr val="accent6"/>
                </a:solidFill>
                <a:latin typeface="Akrobat Black" panose="00000A00000000000000" pitchFamily="50" charset="0"/>
              </a:rPr>
              <a:t>CALLOUTS</a:t>
            </a:r>
          </a:p>
          <a:p>
            <a:pPr marL="555625" indent="-285750">
              <a:lnSpc>
                <a:spcPct val="120000"/>
              </a:lnSpc>
              <a:spcBef>
                <a:spcPts val="600"/>
              </a:spcBef>
              <a:spcAft>
                <a:spcPts val="600"/>
              </a:spcAft>
              <a:buBlip>
                <a:blip r:embed="rId3"/>
              </a:buBlip>
            </a:pPr>
            <a:r>
              <a:rPr lang="en-US" sz="1800" dirty="0">
                <a:latin typeface="PT Sans" panose="020B0503020203020204" pitchFamily="34" charset="0"/>
              </a:rPr>
              <a:t>On the basis number reviews and order of bookings, the Prime location MANHATTAN.</a:t>
            </a:r>
          </a:p>
          <a:p>
            <a:pPr marL="555625" indent="-285750">
              <a:lnSpc>
                <a:spcPct val="120000"/>
              </a:lnSpc>
              <a:spcBef>
                <a:spcPts val="600"/>
              </a:spcBef>
              <a:spcAft>
                <a:spcPts val="600"/>
              </a:spcAft>
              <a:buFont typeface="Arial" panose="020B0604020202020204" pitchFamily="34" charset="0"/>
              <a:buBlip>
                <a:blip r:embed="rId3"/>
              </a:buBlip>
            </a:pPr>
            <a:r>
              <a:rPr lang="en-US" sz="1800" dirty="0">
                <a:latin typeface="PT Sans" panose="020B0503020203020204" pitchFamily="34" charset="0"/>
              </a:rPr>
              <a:t>Where large number of room type are Entire home/apt.</a:t>
            </a:r>
          </a:p>
          <a:p>
            <a:pPr marL="555625" indent="-285750">
              <a:lnSpc>
                <a:spcPct val="120000"/>
              </a:lnSpc>
              <a:spcBef>
                <a:spcPts val="600"/>
              </a:spcBef>
              <a:spcAft>
                <a:spcPts val="600"/>
              </a:spcAft>
              <a:buFont typeface="Arial" panose="020B0604020202020204" pitchFamily="34" charset="0"/>
              <a:buBlip>
                <a:blip r:embed="rId3"/>
              </a:buBlip>
            </a:pPr>
            <a:r>
              <a:rPr lang="en-US" sz="1800" dirty="0">
                <a:latin typeface="PT Sans" panose="020B0503020203020204" pitchFamily="34" charset="0"/>
              </a:rPr>
              <a:t>As per requirement we can see the average number of beds for number of available people. Which is hold by Camper/RV and Villa type property.</a:t>
            </a:r>
          </a:p>
        </p:txBody>
      </p:sp>
    </p:spTree>
    <p:extLst>
      <p:ext uri="{BB962C8B-B14F-4D97-AF65-F5344CB8AC3E}">
        <p14:creationId xmlns:p14="http://schemas.microsoft.com/office/powerpoint/2010/main" val="3306246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8C7863-34CE-4637-9A03-E9592605FB3A}"/>
              </a:ext>
            </a:extLst>
          </p:cNvPr>
          <p:cNvSpPr>
            <a:spLocks noGrp="1"/>
          </p:cNvSpPr>
          <p:nvPr>
            <p:ph type="title"/>
          </p:nvPr>
        </p:nvSpPr>
        <p:spPr>
          <a:xfrm>
            <a:off x="515938" y="246621"/>
            <a:ext cx="11150600" cy="920336"/>
          </a:xfrm>
        </p:spPr>
        <p:txBody>
          <a:bodyPr anchor="b">
            <a:normAutofit/>
          </a:bodyPr>
          <a:lstStyle/>
          <a:p>
            <a:r>
              <a:rPr lang="en-US" sz="3200" dirty="0">
                <a:latin typeface="Akrobat Black" panose="00000A00000000000000" pitchFamily="50" charset="0"/>
              </a:rPr>
              <a:t>INSIGHTS From Data - </a:t>
            </a:r>
            <a:r>
              <a:rPr lang="en-IN" sz="3200" dirty="0">
                <a:latin typeface="Akrobat Black" panose="00000A00000000000000" pitchFamily="50" charset="0"/>
              </a:rPr>
              <a:t>PowerBI</a:t>
            </a:r>
            <a:endParaRPr lang="en-US" dirty="0"/>
          </a:p>
        </p:txBody>
      </p:sp>
      <p:pic>
        <p:nvPicPr>
          <p:cNvPr id="10" name="Picture 9">
            <a:extLst>
              <a:ext uri="{FF2B5EF4-FFF2-40B4-BE49-F238E27FC236}">
                <a16:creationId xmlns:a16="http://schemas.microsoft.com/office/drawing/2014/main" id="{22427999-D3DE-4DAB-A833-F3F591BE64EE}"/>
              </a:ext>
            </a:extLst>
          </p:cNvPr>
          <p:cNvPicPr>
            <a:picLocks noChangeAspect="1"/>
          </p:cNvPicPr>
          <p:nvPr/>
        </p:nvPicPr>
        <p:blipFill>
          <a:blip r:embed="rId2"/>
          <a:stretch>
            <a:fillRect/>
          </a:stretch>
        </p:blipFill>
        <p:spPr>
          <a:xfrm>
            <a:off x="515938" y="1520890"/>
            <a:ext cx="6752609" cy="4758612"/>
          </a:xfrm>
          <a:prstGeom prst="rect">
            <a:avLst/>
          </a:prstGeom>
        </p:spPr>
      </p:pic>
      <p:sp>
        <p:nvSpPr>
          <p:cNvPr id="5" name="Content Placeholder 1">
            <a:extLst>
              <a:ext uri="{FF2B5EF4-FFF2-40B4-BE49-F238E27FC236}">
                <a16:creationId xmlns:a16="http://schemas.microsoft.com/office/drawing/2014/main" id="{075D5F63-1D55-4D3A-8C9B-0DFD8451A154}"/>
              </a:ext>
            </a:extLst>
          </p:cNvPr>
          <p:cNvSpPr>
            <a:spLocks noGrp="1"/>
          </p:cNvSpPr>
          <p:nvPr>
            <p:ph idx="1"/>
          </p:nvPr>
        </p:nvSpPr>
        <p:spPr>
          <a:xfrm>
            <a:off x="7268547" y="1520890"/>
            <a:ext cx="4488024" cy="4655975"/>
          </a:xfrm>
        </p:spPr>
        <p:txBody>
          <a:bodyPr>
            <a:noAutofit/>
          </a:bodyPr>
          <a:lstStyle/>
          <a:p>
            <a:pPr marL="269875" indent="0">
              <a:lnSpc>
                <a:spcPct val="120000"/>
              </a:lnSpc>
              <a:spcBef>
                <a:spcPts val="600"/>
              </a:spcBef>
              <a:spcAft>
                <a:spcPts val="600"/>
              </a:spcAft>
              <a:buNone/>
            </a:pPr>
            <a:r>
              <a:rPr lang="en-US" sz="1800" b="1" dirty="0">
                <a:solidFill>
                  <a:schemeClr val="accent6"/>
                </a:solidFill>
                <a:latin typeface="Akrobat Black" panose="00000A00000000000000" pitchFamily="50" charset="0"/>
              </a:rPr>
              <a:t>CALLOUTS: </a:t>
            </a:r>
            <a:r>
              <a:rPr lang="en-IN" sz="1800" b="1" dirty="0">
                <a:solidFill>
                  <a:schemeClr val="accent6"/>
                </a:solidFill>
                <a:latin typeface="Akrobat Black" panose="00000A00000000000000" pitchFamily="50" charset="0"/>
              </a:rPr>
              <a:t>AFFORDABILITY</a:t>
            </a:r>
            <a:endParaRPr lang="en-US" sz="1800" b="1" dirty="0">
              <a:solidFill>
                <a:schemeClr val="accent6"/>
              </a:solidFill>
              <a:latin typeface="Akrobat Black" panose="00000A00000000000000" pitchFamily="50" charset="0"/>
            </a:endParaRPr>
          </a:p>
          <a:p>
            <a:pPr marL="555625" indent="-285750">
              <a:lnSpc>
                <a:spcPct val="120000"/>
              </a:lnSpc>
              <a:spcBef>
                <a:spcPts val="600"/>
              </a:spcBef>
              <a:spcAft>
                <a:spcPts val="600"/>
              </a:spcAft>
              <a:buBlip>
                <a:blip r:embed="rId3"/>
              </a:buBlip>
            </a:pPr>
            <a:r>
              <a:rPr lang="en-US" sz="1800" dirty="0">
                <a:latin typeface="PT Sans" panose="020B0503020203020204" pitchFamily="34" charset="0"/>
              </a:rPr>
              <a:t>Based on previous report, it is clear to see in Manhattan there is average pricing for Entire home/apt =248.47, and in Brooklyn it is High.</a:t>
            </a:r>
          </a:p>
          <a:p>
            <a:pPr marL="555625" indent="-285750">
              <a:lnSpc>
                <a:spcPct val="120000"/>
              </a:lnSpc>
              <a:spcBef>
                <a:spcPts val="600"/>
              </a:spcBef>
              <a:spcAft>
                <a:spcPts val="600"/>
              </a:spcAft>
              <a:buBlip>
                <a:blip r:embed="rId3"/>
              </a:buBlip>
            </a:pPr>
            <a:r>
              <a:rPr lang="en-US" sz="1800" dirty="0">
                <a:latin typeface="PT Sans" panose="020B0503020203020204" pitchFamily="34" charset="0"/>
              </a:rPr>
              <a:t>As per records the “APPARTMENT” type property is mostly used .</a:t>
            </a:r>
          </a:p>
          <a:p>
            <a:pPr marL="555625" indent="-285750">
              <a:lnSpc>
                <a:spcPct val="120000"/>
              </a:lnSpc>
              <a:spcBef>
                <a:spcPts val="600"/>
              </a:spcBef>
              <a:spcAft>
                <a:spcPts val="600"/>
              </a:spcAft>
              <a:buBlip>
                <a:blip r:embed="rId3"/>
              </a:buBlip>
            </a:pPr>
            <a:r>
              <a:rPr lang="en-US" sz="1800" dirty="0">
                <a:latin typeface="PT Sans" panose="020B0503020203020204" pitchFamily="34" charset="0"/>
              </a:rPr>
              <a:t>We can find out which type of property going to help customer for bookings and average price and rating given by users Apartment, House, Boat, Castle, Townhouse would be the most affordable options.</a:t>
            </a:r>
          </a:p>
        </p:txBody>
      </p:sp>
    </p:spTree>
    <p:extLst>
      <p:ext uri="{BB962C8B-B14F-4D97-AF65-F5344CB8AC3E}">
        <p14:creationId xmlns:p14="http://schemas.microsoft.com/office/powerpoint/2010/main" val="3388884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Tree>
    <p:extLst>
      <p:ext uri="{BB962C8B-B14F-4D97-AF65-F5344CB8AC3E}">
        <p14:creationId xmlns:p14="http://schemas.microsoft.com/office/powerpoint/2010/main" val="112477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sz="half" idx="1"/>
          </p:nvPr>
        </p:nvPicPr>
        <p:blipFill rotWithShape="1">
          <a:blip r:embed="rId3" cstate="email">
            <a:extLst>
              <a:ext uri="{28A0092B-C50C-407E-A947-70E740481C1C}">
                <a14:useLocalDpi xmlns:a14="http://schemas.microsoft.com/office/drawing/2010/main"/>
              </a:ext>
            </a:extLst>
          </a:blip>
          <a:srcRect t="3755" r="3" b="10079"/>
          <a:stretch/>
        </p:blipFill>
        <p:spPr>
          <a:xfrm>
            <a:off x="515938" y="1825625"/>
            <a:ext cx="5503862" cy="4351338"/>
          </a:xfrm>
          <a:noFill/>
        </p:spPr>
      </p:pic>
      <p:sp>
        <p:nvSpPr>
          <p:cNvPr id="3" name="Content Placeholder 2">
            <a:extLst>
              <a:ext uri="{FF2B5EF4-FFF2-40B4-BE49-F238E27FC236}">
                <a16:creationId xmlns:a16="http://schemas.microsoft.com/office/drawing/2014/main" id="{552A9C73-06ED-419B-81B5-491CBFC22330}"/>
              </a:ext>
            </a:extLst>
          </p:cNvPr>
          <p:cNvSpPr>
            <a:spLocks noGrp="1"/>
          </p:cNvSpPr>
          <p:nvPr>
            <p:ph sz="half" idx="2"/>
          </p:nvPr>
        </p:nvSpPr>
        <p:spPr>
          <a:xfrm>
            <a:off x="6172202" y="2560309"/>
            <a:ext cx="5181600" cy="1737382"/>
          </a:xfrm>
        </p:spPr>
        <p:txBody>
          <a:bodyPr>
            <a:normAutofit/>
          </a:bodyPr>
          <a:lstStyle/>
          <a:p>
            <a:pPr marL="0" indent="0">
              <a:buNone/>
            </a:pPr>
            <a:r>
              <a:rPr lang="en-US" dirty="0"/>
              <a:t>Airbnb wants to extend its service by giving feedback to the owners or hosts on how they can improve their services.</a:t>
            </a:r>
          </a:p>
        </p:txBody>
      </p:sp>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8" y="246621"/>
            <a:ext cx="11150600" cy="920336"/>
          </a:xfrm>
        </p:spPr>
        <p:txBody>
          <a:bodyPr anchor="b">
            <a:normAutofit/>
          </a:bodyPr>
          <a:lstStyle/>
          <a:p>
            <a:r>
              <a:rPr lang="en-US" dirty="0"/>
              <a:t>COMPLETE PROBLEM STATEMENT</a:t>
            </a:r>
          </a:p>
        </p:txBody>
      </p:sp>
      <p:sp>
        <p:nvSpPr>
          <p:cNvPr id="4" name="Slide Number Placeholder 3" hidden="1">
            <a:extLst>
              <a:ext uri="{FF2B5EF4-FFF2-40B4-BE49-F238E27FC236}">
                <a16:creationId xmlns:a16="http://schemas.microsoft.com/office/drawing/2014/main" id="{3B5C6BAC-F3F8-4AA0-B332-02F663571328}"/>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smtClean="0"/>
              <a:pPr>
                <a:spcAft>
                  <a:spcPts val="600"/>
                </a:spcAft>
              </a:pPr>
              <a:t>3</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EFBEE-B909-4BD8-A2BB-0DBC3A7B577F}"/>
              </a:ext>
            </a:extLst>
          </p:cNvPr>
          <p:cNvSpPr>
            <a:spLocks noGrp="1"/>
          </p:cNvSpPr>
          <p:nvPr>
            <p:ph type="title"/>
          </p:nvPr>
        </p:nvSpPr>
        <p:spPr>
          <a:xfrm>
            <a:off x="515938" y="61289"/>
            <a:ext cx="11150600" cy="920336"/>
          </a:xfrm>
        </p:spPr>
        <p:txBody>
          <a:bodyPr/>
          <a:lstStyle/>
          <a:p>
            <a:r>
              <a:rPr lang="en-IN" sz="3600" dirty="0">
                <a:latin typeface="Akrobat Black" panose="00000A00000000000000" pitchFamily="50" charset="0"/>
              </a:rPr>
              <a:t>PROJECT WORKFLOW</a:t>
            </a:r>
          </a:p>
        </p:txBody>
      </p:sp>
      <p:graphicFrame>
        <p:nvGraphicFramePr>
          <p:cNvPr id="5" name="Diagram 4">
            <a:extLst>
              <a:ext uri="{FF2B5EF4-FFF2-40B4-BE49-F238E27FC236}">
                <a16:creationId xmlns:a16="http://schemas.microsoft.com/office/drawing/2014/main" id="{EE4450C1-C4E2-4361-ACFB-292EF433A1AE}"/>
              </a:ext>
            </a:extLst>
          </p:cNvPr>
          <p:cNvGraphicFramePr/>
          <p:nvPr>
            <p:extLst>
              <p:ext uri="{D42A27DB-BD31-4B8C-83A1-F6EECF244321}">
                <p14:modId xmlns:p14="http://schemas.microsoft.com/office/powerpoint/2010/main" val="3516988305"/>
              </p:ext>
            </p:extLst>
          </p:nvPr>
        </p:nvGraphicFramePr>
        <p:xfrm>
          <a:off x="524454" y="2048719"/>
          <a:ext cx="11142084" cy="1053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Callout: Up Arrow 21">
            <a:extLst>
              <a:ext uri="{FF2B5EF4-FFF2-40B4-BE49-F238E27FC236}">
                <a16:creationId xmlns:a16="http://schemas.microsoft.com/office/drawing/2014/main" id="{7FC93E73-6D89-46F5-A1E6-D777C15434E9}"/>
              </a:ext>
            </a:extLst>
          </p:cNvPr>
          <p:cNvSpPr/>
          <p:nvPr/>
        </p:nvSpPr>
        <p:spPr>
          <a:xfrm>
            <a:off x="994610" y="3332748"/>
            <a:ext cx="3208421" cy="2971800"/>
          </a:xfrm>
          <a:prstGeom prst="upArrowCallout">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solidFill>
                  <a:schemeClr val="bg1"/>
                </a:solidFill>
                <a:latin typeface="PT Sans" panose="020B0503020203020204" pitchFamily="34" charset="0"/>
              </a:rPr>
              <a:t>Data was in an excel worksheet with 30478 rows and 13 columns.</a:t>
            </a:r>
          </a:p>
        </p:txBody>
      </p:sp>
      <p:sp>
        <p:nvSpPr>
          <p:cNvPr id="23" name="Callout: Up Arrow 22">
            <a:extLst>
              <a:ext uri="{FF2B5EF4-FFF2-40B4-BE49-F238E27FC236}">
                <a16:creationId xmlns:a16="http://schemas.microsoft.com/office/drawing/2014/main" id="{5610BA88-430F-4372-952B-7BC0127AE331}"/>
              </a:ext>
            </a:extLst>
          </p:cNvPr>
          <p:cNvSpPr/>
          <p:nvPr/>
        </p:nvSpPr>
        <p:spPr>
          <a:xfrm>
            <a:off x="4491789" y="3332748"/>
            <a:ext cx="3208421" cy="2971800"/>
          </a:xfrm>
          <a:prstGeom prst="upArrowCallout">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solidFill>
                  <a:schemeClr val="bg1"/>
                </a:solidFill>
                <a:latin typeface="PT Sans" panose="020B0503020203020204" pitchFamily="34" charset="0"/>
              </a:rPr>
              <a:t>Data cleaning was necessary. After treating the values, the final dataset consists of 30387 rows and 13 columns.</a:t>
            </a:r>
          </a:p>
        </p:txBody>
      </p:sp>
      <p:sp>
        <p:nvSpPr>
          <p:cNvPr id="24" name="Callout: Up Arrow 23">
            <a:extLst>
              <a:ext uri="{FF2B5EF4-FFF2-40B4-BE49-F238E27FC236}">
                <a16:creationId xmlns:a16="http://schemas.microsoft.com/office/drawing/2014/main" id="{DD85610C-FC9C-4F02-916E-24B583D26A28}"/>
              </a:ext>
            </a:extLst>
          </p:cNvPr>
          <p:cNvSpPr/>
          <p:nvPr/>
        </p:nvSpPr>
        <p:spPr>
          <a:xfrm>
            <a:off x="7988971" y="3332748"/>
            <a:ext cx="3208421" cy="2971800"/>
          </a:xfrm>
          <a:prstGeom prst="upArrowCallout">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IN" dirty="0">
                <a:solidFill>
                  <a:schemeClr val="bg1"/>
                </a:solidFill>
                <a:latin typeface="PT Sans" panose="020B0503020203020204" pitchFamily="34" charset="0"/>
              </a:rPr>
              <a:t>Finally, Excel, PowerBI, and Tableau tools were used to solve our business problem and gain insights for the betterment.</a:t>
            </a:r>
          </a:p>
        </p:txBody>
      </p:sp>
      <p:grpSp>
        <p:nvGrpSpPr>
          <p:cNvPr id="53" name="Group 52">
            <a:extLst>
              <a:ext uri="{FF2B5EF4-FFF2-40B4-BE49-F238E27FC236}">
                <a16:creationId xmlns:a16="http://schemas.microsoft.com/office/drawing/2014/main" id="{9E040062-DA25-40D4-A371-998FFB7BDD44}"/>
              </a:ext>
            </a:extLst>
          </p:cNvPr>
          <p:cNvGrpSpPr>
            <a:grpSpLocks noChangeAspect="1"/>
          </p:cNvGrpSpPr>
          <p:nvPr/>
        </p:nvGrpSpPr>
        <p:grpSpPr>
          <a:xfrm>
            <a:off x="9128359" y="1213548"/>
            <a:ext cx="929643" cy="720000"/>
            <a:chOff x="-4356368" y="-1974996"/>
            <a:chExt cx="5206599" cy="4032474"/>
          </a:xfrm>
          <a:solidFill>
            <a:srgbClr val="0D1D51"/>
          </a:solidFill>
        </p:grpSpPr>
        <p:sp>
          <p:nvSpPr>
            <p:cNvPr id="7" name="Freeform: Shape 6">
              <a:extLst>
                <a:ext uri="{FF2B5EF4-FFF2-40B4-BE49-F238E27FC236}">
                  <a16:creationId xmlns:a16="http://schemas.microsoft.com/office/drawing/2014/main" id="{1E139BB1-5706-4791-987D-216A849383DC}"/>
                </a:ext>
              </a:extLst>
            </p:cNvPr>
            <p:cNvSpPr/>
            <p:nvPr/>
          </p:nvSpPr>
          <p:spPr>
            <a:xfrm>
              <a:off x="-4356368" y="-1974996"/>
              <a:ext cx="5206599" cy="2013518"/>
            </a:xfrm>
            <a:custGeom>
              <a:avLst/>
              <a:gdLst>
                <a:gd name="connsiteX0" fmla="*/ 4383640 w 5206599"/>
                <a:gd name="connsiteY0" fmla="*/ 927211 h 2013518"/>
                <a:gd name="connsiteX1" fmla="*/ 4690868 w 5206599"/>
                <a:gd name="connsiteY1" fmla="*/ 1031463 h 2013518"/>
                <a:gd name="connsiteX2" fmla="*/ 5206600 w 5206599"/>
                <a:gd name="connsiteY2" fmla="*/ 515731 h 2013518"/>
                <a:gd name="connsiteX3" fmla="*/ 4690868 w 5206599"/>
                <a:gd name="connsiteY3" fmla="*/ 0 h 2013518"/>
                <a:gd name="connsiteX4" fmla="*/ 4175137 w 5206599"/>
                <a:gd name="connsiteY4" fmla="*/ 515731 h 2013518"/>
                <a:gd name="connsiteX5" fmla="*/ 4202579 w 5206599"/>
                <a:gd name="connsiteY5" fmla="*/ 669351 h 2013518"/>
                <a:gd name="connsiteX6" fmla="*/ 3610047 w 5206599"/>
                <a:gd name="connsiteY6" fmla="*/ 1091813 h 2013518"/>
                <a:gd name="connsiteX7" fmla="*/ 3302819 w 5206599"/>
                <a:gd name="connsiteY7" fmla="*/ 987562 h 2013518"/>
                <a:gd name="connsiteX8" fmla="*/ 2995590 w 5206599"/>
                <a:gd name="connsiteY8" fmla="*/ 1091813 h 2013518"/>
                <a:gd name="connsiteX9" fmla="*/ 2403059 w 5206599"/>
                <a:gd name="connsiteY9" fmla="*/ 669351 h 2013518"/>
                <a:gd name="connsiteX10" fmla="*/ 2430501 w 5206599"/>
                <a:gd name="connsiteY10" fmla="*/ 515731 h 2013518"/>
                <a:gd name="connsiteX11" fmla="*/ 1914769 w 5206599"/>
                <a:gd name="connsiteY11" fmla="*/ 0 h 2013518"/>
                <a:gd name="connsiteX12" fmla="*/ 1399038 w 5206599"/>
                <a:gd name="connsiteY12" fmla="*/ 515731 h 2013518"/>
                <a:gd name="connsiteX13" fmla="*/ 1426470 w 5206599"/>
                <a:gd name="connsiteY13" fmla="*/ 669351 h 2013518"/>
                <a:gd name="connsiteX14" fmla="*/ 833939 w 5206599"/>
                <a:gd name="connsiteY14" fmla="*/ 1091813 h 2013518"/>
                <a:gd name="connsiteX15" fmla="*/ 515728 w 5206599"/>
                <a:gd name="connsiteY15" fmla="*/ 982056 h 2013518"/>
                <a:gd name="connsiteX16" fmla="*/ 0 w 5206599"/>
                <a:gd name="connsiteY16" fmla="*/ 1497787 h 2013518"/>
                <a:gd name="connsiteX17" fmla="*/ 515728 w 5206599"/>
                <a:gd name="connsiteY17" fmla="*/ 2013519 h 2013518"/>
                <a:gd name="connsiteX18" fmla="*/ 1031459 w 5206599"/>
                <a:gd name="connsiteY18" fmla="*/ 1497787 h 2013518"/>
                <a:gd name="connsiteX19" fmla="*/ 1004027 w 5206599"/>
                <a:gd name="connsiteY19" fmla="*/ 1344168 h 2013518"/>
                <a:gd name="connsiteX20" fmla="*/ 1596558 w 5206599"/>
                <a:gd name="connsiteY20" fmla="*/ 921705 h 2013518"/>
                <a:gd name="connsiteX21" fmla="*/ 1903787 w 5206599"/>
                <a:gd name="connsiteY21" fmla="*/ 1025957 h 2013518"/>
                <a:gd name="connsiteX22" fmla="*/ 2211015 w 5206599"/>
                <a:gd name="connsiteY22" fmla="*/ 921705 h 2013518"/>
                <a:gd name="connsiteX23" fmla="*/ 2803547 w 5206599"/>
                <a:gd name="connsiteY23" fmla="*/ 1344168 h 2013518"/>
                <a:gd name="connsiteX24" fmla="*/ 2776105 w 5206599"/>
                <a:gd name="connsiteY24" fmla="*/ 1497787 h 2013518"/>
                <a:gd name="connsiteX25" fmla="*/ 3291836 w 5206599"/>
                <a:gd name="connsiteY25" fmla="*/ 2013519 h 2013518"/>
                <a:gd name="connsiteX26" fmla="*/ 3807568 w 5206599"/>
                <a:gd name="connsiteY26" fmla="*/ 1497787 h 2013518"/>
                <a:gd name="connsiteX27" fmla="*/ 3780126 w 5206599"/>
                <a:gd name="connsiteY27" fmla="*/ 1344168 h 2013518"/>
                <a:gd name="connsiteX28" fmla="*/ 4696345 w 5206599"/>
                <a:gd name="connsiteY28" fmla="*/ 312705 h 2013518"/>
                <a:gd name="connsiteX29" fmla="*/ 4893855 w 5206599"/>
                <a:gd name="connsiteY29" fmla="*/ 510216 h 2013518"/>
                <a:gd name="connsiteX30" fmla="*/ 4696345 w 5206599"/>
                <a:gd name="connsiteY30" fmla="*/ 707726 h 2013518"/>
                <a:gd name="connsiteX31" fmla="*/ 4498835 w 5206599"/>
                <a:gd name="connsiteY31" fmla="*/ 510216 h 2013518"/>
                <a:gd name="connsiteX32" fmla="*/ 4696345 w 5206599"/>
                <a:gd name="connsiteY32" fmla="*/ 312705 h 2013518"/>
                <a:gd name="connsiteX33" fmla="*/ 515708 w 5206599"/>
                <a:gd name="connsiteY33" fmla="*/ 1700764 h 2013518"/>
                <a:gd name="connsiteX34" fmla="*/ 318197 w 5206599"/>
                <a:gd name="connsiteY34" fmla="*/ 1503254 h 2013518"/>
                <a:gd name="connsiteX35" fmla="*/ 515708 w 5206599"/>
                <a:gd name="connsiteY35" fmla="*/ 1305744 h 2013518"/>
                <a:gd name="connsiteX36" fmla="*/ 713218 w 5206599"/>
                <a:gd name="connsiteY36" fmla="*/ 1503254 h 2013518"/>
                <a:gd name="connsiteX37" fmla="*/ 515708 w 5206599"/>
                <a:gd name="connsiteY37" fmla="*/ 1700764 h 2013518"/>
                <a:gd name="connsiteX38" fmla="*/ 1909253 w 5206599"/>
                <a:gd name="connsiteY38" fmla="*/ 713212 h 2013518"/>
                <a:gd name="connsiteX39" fmla="*/ 1711743 w 5206599"/>
                <a:gd name="connsiteY39" fmla="*/ 515702 h 2013518"/>
                <a:gd name="connsiteX40" fmla="*/ 1909253 w 5206599"/>
                <a:gd name="connsiteY40" fmla="*/ 318192 h 2013518"/>
                <a:gd name="connsiteX41" fmla="*/ 2106764 w 5206599"/>
                <a:gd name="connsiteY41" fmla="*/ 515702 h 2013518"/>
                <a:gd name="connsiteX42" fmla="*/ 1909253 w 5206599"/>
                <a:gd name="connsiteY42" fmla="*/ 713212 h 2013518"/>
                <a:gd name="connsiteX43" fmla="*/ 3302799 w 5206599"/>
                <a:gd name="connsiteY43" fmla="*/ 1700764 h 2013518"/>
                <a:gd name="connsiteX44" fmla="*/ 3105289 w 5206599"/>
                <a:gd name="connsiteY44" fmla="*/ 1503254 h 2013518"/>
                <a:gd name="connsiteX45" fmla="*/ 3302799 w 5206599"/>
                <a:gd name="connsiteY45" fmla="*/ 1305744 h 2013518"/>
                <a:gd name="connsiteX46" fmla="*/ 3500310 w 5206599"/>
                <a:gd name="connsiteY46" fmla="*/ 1503254 h 2013518"/>
                <a:gd name="connsiteX47" fmla="*/ 3302799 w 5206599"/>
                <a:gd name="connsiteY47" fmla="*/ 1700764 h 201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206599" h="2013518">
                  <a:moveTo>
                    <a:pt x="4383640" y="927211"/>
                  </a:moveTo>
                  <a:cubicBezTo>
                    <a:pt x="4471432" y="993039"/>
                    <a:pt x="4575683" y="1031463"/>
                    <a:pt x="4690868" y="1031463"/>
                  </a:cubicBezTo>
                  <a:cubicBezTo>
                    <a:pt x="4976171" y="1031463"/>
                    <a:pt x="5206600" y="801034"/>
                    <a:pt x="5206600" y="515731"/>
                  </a:cubicBezTo>
                  <a:cubicBezTo>
                    <a:pt x="5206600" y="230429"/>
                    <a:pt x="4976171" y="0"/>
                    <a:pt x="4690868" y="0"/>
                  </a:cubicBezTo>
                  <a:cubicBezTo>
                    <a:pt x="4405566" y="0"/>
                    <a:pt x="4175137" y="230429"/>
                    <a:pt x="4175137" y="515731"/>
                  </a:cubicBezTo>
                  <a:cubicBezTo>
                    <a:pt x="4175137" y="570615"/>
                    <a:pt x="4186119" y="619983"/>
                    <a:pt x="4202579" y="669351"/>
                  </a:cubicBezTo>
                  <a:lnTo>
                    <a:pt x="3610047" y="1091813"/>
                  </a:lnTo>
                  <a:cubicBezTo>
                    <a:pt x="3522255" y="1025986"/>
                    <a:pt x="3418004" y="987562"/>
                    <a:pt x="3302819" y="987562"/>
                  </a:cubicBezTo>
                  <a:cubicBezTo>
                    <a:pt x="3187585" y="987562"/>
                    <a:pt x="3083382" y="1025986"/>
                    <a:pt x="2995590" y="1091813"/>
                  </a:cubicBezTo>
                  <a:lnTo>
                    <a:pt x="2403059" y="669351"/>
                  </a:lnTo>
                  <a:cubicBezTo>
                    <a:pt x="2419518" y="619983"/>
                    <a:pt x="2430501" y="570615"/>
                    <a:pt x="2430501" y="515731"/>
                  </a:cubicBezTo>
                  <a:cubicBezTo>
                    <a:pt x="2430501" y="230429"/>
                    <a:pt x="2200072" y="0"/>
                    <a:pt x="1914769" y="0"/>
                  </a:cubicBezTo>
                  <a:cubicBezTo>
                    <a:pt x="1629467" y="0"/>
                    <a:pt x="1399038" y="230429"/>
                    <a:pt x="1399038" y="515731"/>
                  </a:cubicBezTo>
                  <a:cubicBezTo>
                    <a:pt x="1399038" y="570615"/>
                    <a:pt x="1410021" y="619983"/>
                    <a:pt x="1426470" y="669351"/>
                  </a:cubicBezTo>
                  <a:lnTo>
                    <a:pt x="833939" y="1091813"/>
                  </a:lnTo>
                  <a:cubicBezTo>
                    <a:pt x="740680" y="1025947"/>
                    <a:pt x="630913" y="982056"/>
                    <a:pt x="515728" y="982056"/>
                  </a:cubicBezTo>
                  <a:cubicBezTo>
                    <a:pt x="230425" y="982056"/>
                    <a:pt x="0" y="1212485"/>
                    <a:pt x="0" y="1497787"/>
                  </a:cubicBezTo>
                  <a:cubicBezTo>
                    <a:pt x="0" y="1783090"/>
                    <a:pt x="230425" y="2013519"/>
                    <a:pt x="515728" y="2013519"/>
                  </a:cubicBezTo>
                  <a:cubicBezTo>
                    <a:pt x="801030" y="2013519"/>
                    <a:pt x="1031459" y="1783090"/>
                    <a:pt x="1031459" y="1497787"/>
                  </a:cubicBezTo>
                  <a:cubicBezTo>
                    <a:pt x="1031459" y="1442904"/>
                    <a:pt x="1020476" y="1393536"/>
                    <a:pt x="1004027" y="1344168"/>
                  </a:cubicBezTo>
                  <a:lnTo>
                    <a:pt x="1596558" y="921705"/>
                  </a:lnTo>
                  <a:cubicBezTo>
                    <a:pt x="1684341" y="987532"/>
                    <a:pt x="1788602" y="1025957"/>
                    <a:pt x="1903787" y="1025957"/>
                  </a:cubicBezTo>
                  <a:cubicBezTo>
                    <a:pt x="2019021" y="1025957"/>
                    <a:pt x="2123223" y="987532"/>
                    <a:pt x="2211015" y="921705"/>
                  </a:cubicBezTo>
                  <a:lnTo>
                    <a:pt x="2803547" y="1344168"/>
                  </a:lnTo>
                  <a:cubicBezTo>
                    <a:pt x="2787087" y="1393536"/>
                    <a:pt x="2776105" y="1442904"/>
                    <a:pt x="2776105" y="1497787"/>
                  </a:cubicBezTo>
                  <a:cubicBezTo>
                    <a:pt x="2776105" y="1783090"/>
                    <a:pt x="3006534" y="2013519"/>
                    <a:pt x="3291836" y="2013519"/>
                  </a:cubicBezTo>
                  <a:cubicBezTo>
                    <a:pt x="3577139" y="2013519"/>
                    <a:pt x="3807568" y="1783090"/>
                    <a:pt x="3807568" y="1497787"/>
                  </a:cubicBezTo>
                  <a:cubicBezTo>
                    <a:pt x="3807568" y="1442904"/>
                    <a:pt x="3796585" y="1393536"/>
                    <a:pt x="3780126" y="1344168"/>
                  </a:cubicBezTo>
                  <a:close/>
                  <a:moveTo>
                    <a:pt x="4696345" y="312705"/>
                  </a:moveTo>
                  <a:cubicBezTo>
                    <a:pt x="4806063" y="312705"/>
                    <a:pt x="4893855" y="400497"/>
                    <a:pt x="4893855" y="510216"/>
                  </a:cubicBezTo>
                  <a:cubicBezTo>
                    <a:pt x="4893855" y="619934"/>
                    <a:pt x="4806063" y="707726"/>
                    <a:pt x="4696345" y="707726"/>
                  </a:cubicBezTo>
                  <a:cubicBezTo>
                    <a:pt x="4586627" y="707726"/>
                    <a:pt x="4498835" y="619934"/>
                    <a:pt x="4498835" y="510216"/>
                  </a:cubicBezTo>
                  <a:cubicBezTo>
                    <a:pt x="4498835" y="400497"/>
                    <a:pt x="4586627" y="312705"/>
                    <a:pt x="4696345" y="312705"/>
                  </a:cubicBezTo>
                  <a:close/>
                  <a:moveTo>
                    <a:pt x="515708" y="1700764"/>
                  </a:moveTo>
                  <a:cubicBezTo>
                    <a:pt x="405990" y="1700764"/>
                    <a:pt x="318197" y="1612972"/>
                    <a:pt x="318197" y="1503254"/>
                  </a:cubicBezTo>
                  <a:cubicBezTo>
                    <a:pt x="318197" y="1393536"/>
                    <a:pt x="405990" y="1305744"/>
                    <a:pt x="515708" y="1305744"/>
                  </a:cubicBezTo>
                  <a:cubicBezTo>
                    <a:pt x="625426" y="1305744"/>
                    <a:pt x="713218" y="1393536"/>
                    <a:pt x="713218" y="1503254"/>
                  </a:cubicBezTo>
                  <a:cubicBezTo>
                    <a:pt x="713218" y="1613011"/>
                    <a:pt x="625426" y="1700764"/>
                    <a:pt x="515708" y="1700764"/>
                  </a:cubicBezTo>
                  <a:close/>
                  <a:moveTo>
                    <a:pt x="1909253" y="713212"/>
                  </a:moveTo>
                  <a:cubicBezTo>
                    <a:pt x="1799535" y="713212"/>
                    <a:pt x="1711743" y="625420"/>
                    <a:pt x="1711743" y="515702"/>
                  </a:cubicBezTo>
                  <a:cubicBezTo>
                    <a:pt x="1711743" y="405984"/>
                    <a:pt x="1799535" y="318192"/>
                    <a:pt x="1909253" y="318192"/>
                  </a:cubicBezTo>
                  <a:cubicBezTo>
                    <a:pt x="2018972" y="318192"/>
                    <a:pt x="2106764" y="405984"/>
                    <a:pt x="2106764" y="515702"/>
                  </a:cubicBezTo>
                  <a:cubicBezTo>
                    <a:pt x="2106764" y="625420"/>
                    <a:pt x="2018972" y="713212"/>
                    <a:pt x="1909253" y="713212"/>
                  </a:cubicBezTo>
                  <a:close/>
                  <a:moveTo>
                    <a:pt x="3302799" y="1700764"/>
                  </a:moveTo>
                  <a:cubicBezTo>
                    <a:pt x="3193081" y="1700764"/>
                    <a:pt x="3105289" y="1612972"/>
                    <a:pt x="3105289" y="1503254"/>
                  </a:cubicBezTo>
                  <a:cubicBezTo>
                    <a:pt x="3105289" y="1393536"/>
                    <a:pt x="3193081" y="1305744"/>
                    <a:pt x="3302799" y="1305744"/>
                  </a:cubicBezTo>
                  <a:cubicBezTo>
                    <a:pt x="3412517" y="1305744"/>
                    <a:pt x="3500310" y="1393536"/>
                    <a:pt x="3500310" y="1503254"/>
                  </a:cubicBezTo>
                  <a:cubicBezTo>
                    <a:pt x="3500310" y="1613011"/>
                    <a:pt x="3412517" y="1700764"/>
                    <a:pt x="3302799" y="1700764"/>
                  </a:cubicBezTo>
                  <a:close/>
                </a:path>
              </a:pathLst>
            </a:custGeom>
            <a:grpFill/>
            <a:ln w="9797" cap="flat">
              <a:noFill/>
              <a:prstDash val="solid"/>
              <a:miter/>
            </a:ln>
          </p:spPr>
          <p:txBody>
            <a:bodyPr rtlCol="0" anchor="ctr"/>
            <a:lstStyle/>
            <a:p>
              <a:endParaRPr lang="en-IN" dirty="0"/>
            </a:p>
          </p:txBody>
        </p:sp>
        <p:sp>
          <p:nvSpPr>
            <p:cNvPr id="8" name="Freeform: Shape 7">
              <a:extLst>
                <a:ext uri="{FF2B5EF4-FFF2-40B4-BE49-F238E27FC236}">
                  <a16:creationId xmlns:a16="http://schemas.microsoft.com/office/drawing/2014/main" id="{20FA6E73-A2A1-4BA1-BF57-6874F48D05D0}"/>
                </a:ext>
              </a:extLst>
            </p:cNvPr>
            <p:cNvSpPr/>
            <p:nvPr/>
          </p:nvSpPr>
          <p:spPr>
            <a:xfrm>
              <a:off x="-4317938" y="493894"/>
              <a:ext cx="960120" cy="1563584"/>
            </a:xfrm>
            <a:custGeom>
              <a:avLst/>
              <a:gdLst>
                <a:gd name="connsiteX0" fmla="*/ 800995 w 960120"/>
                <a:gd name="connsiteY0" fmla="*/ 0 h 1563584"/>
                <a:gd name="connsiteX1" fmla="*/ 159086 w 960120"/>
                <a:gd name="connsiteY1" fmla="*/ 0 h 1563584"/>
                <a:gd name="connsiteX2" fmla="*/ 0 w 960120"/>
                <a:gd name="connsiteY2" fmla="*/ 159086 h 1563584"/>
                <a:gd name="connsiteX3" fmla="*/ 0 w 960120"/>
                <a:gd name="connsiteY3" fmla="*/ 1404499 h 1563584"/>
                <a:gd name="connsiteX4" fmla="*/ 159086 w 960120"/>
                <a:gd name="connsiteY4" fmla="*/ 1563585 h 1563584"/>
                <a:gd name="connsiteX5" fmla="*/ 800995 w 960120"/>
                <a:gd name="connsiteY5" fmla="*/ 1563585 h 1563584"/>
                <a:gd name="connsiteX6" fmla="*/ 960081 w 960120"/>
                <a:gd name="connsiteY6" fmla="*/ 1404499 h 1563584"/>
                <a:gd name="connsiteX7" fmla="*/ 960120 w 960120"/>
                <a:gd name="connsiteY7" fmla="*/ 159086 h 1563584"/>
                <a:gd name="connsiteX8" fmla="*/ 800995 w 960120"/>
                <a:gd name="connsiteY8" fmla="*/ 0 h 1563584"/>
                <a:gd name="connsiteX9" fmla="*/ 641909 w 960120"/>
                <a:gd name="connsiteY9" fmla="*/ 1245413 h 1563584"/>
                <a:gd name="connsiteX10" fmla="*/ 318182 w 960120"/>
                <a:gd name="connsiteY10" fmla="*/ 1245413 h 1563584"/>
                <a:gd name="connsiteX11" fmla="*/ 318182 w 960120"/>
                <a:gd name="connsiteY11" fmla="*/ 318201 h 1563584"/>
                <a:gd name="connsiteX12" fmla="*/ 636393 w 960120"/>
                <a:gd name="connsiteY12" fmla="*/ 318201 h 1563584"/>
                <a:gd name="connsiteX13" fmla="*/ 636393 w 960120"/>
                <a:gd name="connsiteY13" fmla="*/ 1245413 h 156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0120" h="1563584">
                  <a:moveTo>
                    <a:pt x="800995" y="0"/>
                  </a:moveTo>
                  <a:lnTo>
                    <a:pt x="159086" y="0"/>
                  </a:lnTo>
                  <a:cubicBezTo>
                    <a:pt x="71295" y="0"/>
                    <a:pt x="0" y="71333"/>
                    <a:pt x="0" y="159086"/>
                  </a:cubicBezTo>
                  <a:lnTo>
                    <a:pt x="0" y="1404499"/>
                  </a:lnTo>
                  <a:cubicBezTo>
                    <a:pt x="0" y="1492291"/>
                    <a:pt x="71335" y="1563585"/>
                    <a:pt x="159086" y="1563585"/>
                  </a:cubicBezTo>
                  <a:lnTo>
                    <a:pt x="800995" y="1563585"/>
                  </a:lnTo>
                  <a:cubicBezTo>
                    <a:pt x="888787" y="1563585"/>
                    <a:pt x="960081" y="1492252"/>
                    <a:pt x="960081" y="1404499"/>
                  </a:cubicBezTo>
                  <a:lnTo>
                    <a:pt x="960120" y="159086"/>
                  </a:lnTo>
                  <a:cubicBezTo>
                    <a:pt x="960120" y="71333"/>
                    <a:pt x="888787" y="0"/>
                    <a:pt x="800995" y="0"/>
                  </a:cubicBezTo>
                  <a:close/>
                  <a:moveTo>
                    <a:pt x="641909" y="1245413"/>
                  </a:moveTo>
                  <a:lnTo>
                    <a:pt x="318182" y="1245413"/>
                  </a:lnTo>
                  <a:lnTo>
                    <a:pt x="318182" y="318201"/>
                  </a:lnTo>
                  <a:lnTo>
                    <a:pt x="636393" y="318201"/>
                  </a:lnTo>
                  <a:lnTo>
                    <a:pt x="636393" y="1245413"/>
                  </a:lnTo>
                  <a:close/>
                </a:path>
              </a:pathLst>
            </a:custGeom>
            <a:grpFill/>
            <a:ln w="9797"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id="{7ECC9394-2CF4-4B74-A6FB-B1083C49EAA3}"/>
                </a:ext>
              </a:extLst>
            </p:cNvPr>
            <p:cNvSpPr/>
            <p:nvPr/>
          </p:nvSpPr>
          <p:spPr>
            <a:xfrm>
              <a:off x="-1530857" y="493894"/>
              <a:ext cx="960080" cy="1563584"/>
            </a:xfrm>
            <a:custGeom>
              <a:avLst/>
              <a:gdLst>
                <a:gd name="connsiteX0" fmla="*/ 795518 w 960080"/>
                <a:gd name="connsiteY0" fmla="*/ 0 h 1563584"/>
                <a:gd name="connsiteX1" fmla="*/ 159086 w 960080"/>
                <a:gd name="connsiteY1" fmla="*/ 0 h 1563584"/>
                <a:gd name="connsiteX2" fmla="*/ 0 w 960080"/>
                <a:gd name="connsiteY2" fmla="*/ 159086 h 1563584"/>
                <a:gd name="connsiteX3" fmla="*/ 0 w 960080"/>
                <a:gd name="connsiteY3" fmla="*/ 1404499 h 1563584"/>
                <a:gd name="connsiteX4" fmla="*/ 159086 w 960080"/>
                <a:gd name="connsiteY4" fmla="*/ 1563585 h 1563584"/>
                <a:gd name="connsiteX5" fmla="*/ 800995 w 960080"/>
                <a:gd name="connsiteY5" fmla="*/ 1563585 h 1563584"/>
                <a:gd name="connsiteX6" fmla="*/ 960081 w 960080"/>
                <a:gd name="connsiteY6" fmla="*/ 1404499 h 1563584"/>
                <a:gd name="connsiteX7" fmla="*/ 960081 w 960080"/>
                <a:gd name="connsiteY7" fmla="*/ 159086 h 1563584"/>
                <a:gd name="connsiteX8" fmla="*/ 795518 w 960080"/>
                <a:gd name="connsiteY8" fmla="*/ 0 h 1563584"/>
                <a:gd name="connsiteX9" fmla="*/ 636393 w 960080"/>
                <a:gd name="connsiteY9" fmla="*/ 1245413 h 1563584"/>
                <a:gd name="connsiteX10" fmla="*/ 318182 w 960080"/>
                <a:gd name="connsiteY10" fmla="*/ 1245413 h 1563584"/>
                <a:gd name="connsiteX11" fmla="*/ 318182 w 960080"/>
                <a:gd name="connsiteY11" fmla="*/ 318201 h 1563584"/>
                <a:gd name="connsiteX12" fmla="*/ 636393 w 960080"/>
                <a:gd name="connsiteY12" fmla="*/ 318201 h 156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080" h="1563584">
                  <a:moveTo>
                    <a:pt x="795518" y="0"/>
                  </a:moveTo>
                  <a:lnTo>
                    <a:pt x="159086" y="0"/>
                  </a:lnTo>
                  <a:cubicBezTo>
                    <a:pt x="71294" y="0"/>
                    <a:pt x="0" y="71333"/>
                    <a:pt x="0" y="159086"/>
                  </a:cubicBezTo>
                  <a:lnTo>
                    <a:pt x="0" y="1404499"/>
                  </a:lnTo>
                  <a:cubicBezTo>
                    <a:pt x="0" y="1492291"/>
                    <a:pt x="71333" y="1563585"/>
                    <a:pt x="159086" y="1563585"/>
                  </a:cubicBezTo>
                  <a:lnTo>
                    <a:pt x="800995" y="1563585"/>
                  </a:lnTo>
                  <a:cubicBezTo>
                    <a:pt x="888787" y="1563585"/>
                    <a:pt x="960081" y="1492252"/>
                    <a:pt x="960081" y="1404499"/>
                  </a:cubicBezTo>
                  <a:lnTo>
                    <a:pt x="960081" y="159086"/>
                  </a:lnTo>
                  <a:cubicBezTo>
                    <a:pt x="954604" y="71333"/>
                    <a:pt x="883271" y="0"/>
                    <a:pt x="795518" y="0"/>
                  </a:cubicBezTo>
                  <a:close/>
                  <a:moveTo>
                    <a:pt x="636393" y="1245413"/>
                  </a:moveTo>
                  <a:lnTo>
                    <a:pt x="318182" y="1245413"/>
                  </a:lnTo>
                  <a:lnTo>
                    <a:pt x="318182" y="318201"/>
                  </a:lnTo>
                  <a:lnTo>
                    <a:pt x="636393" y="318201"/>
                  </a:lnTo>
                  <a:close/>
                </a:path>
              </a:pathLst>
            </a:custGeom>
            <a:grpFill/>
            <a:ln w="9797"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CCD0441F-A398-4A39-8A56-57D3CCA95929}"/>
                </a:ext>
              </a:extLst>
            </p:cNvPr>
            <p:cNvSpPr/>
            <p:nvPr/>
          </p:nvSpPr>
          <p:spPr>
            <a:xfrm>
              <a:off x="-2924402" y="-493698"/>
              <a:ext cx="960120" cy="2551175"/>
            </a:xfrm>
            <a:custGeom>
              <a:avLst/>
              <a:gdLst>
                <a:gd name="connsiteX0" fmla="*/ 795518 w 960120"/>
                <a:gd name="connsiteY0" fmla="*/ 39 h 2551175"/>
                <a:gd name="connsiteX1" fmla="*/ 159086 w 960120"/>
                <a:gd name="connsiteY1" fmla="*/ 39 h 2551175"/>
                <a:gd name="connsiteX2" fmla="*/ 0 w 960120"/>
                <a:gd name="connsiteY2" fmla="*/ 159125 h 2551175"/>
                <a:gd name="connsiteX3" fmla="*/ 0 w 960120"/>
                <a:gd name="connsiteY3" fmla="*/ 2392090 h 2551175"/>
                <a:gd name="connsiteX4" fmla="*/ 159086 w 960120"/>
                <a:gd name="connsiteY4" fmla="*/ 2551176 h 2551175"/>
                <a:gd name="connsiteX5" fmla="*/ 800995 w 960120"/>
                <a:gd name="connsiteY5" fmla="*/ 2551176 h 2551175"/>
                <a:gd name="connsiteX6" fmla="*/ 960081 w 960120"/>
                <a:gd name="connsiteY6" fmla="*/ 2392090 h 2551175"/>
                <a:gd name="connsiteX7" fmla="*/ 960120 w 960120"/>
                <a:gd name="connsiteY7" fmla="*/ 159125 h 2551175"/>
                <a:gd name="connsiteX8" fmla="*/ 795518 w 960120"/>
                <a:gd name="connsiteY8" fmla="*/ 0 h 2551175"/>
                <a:gd name="connsiteX9" fmla="*/ 636432 w 960120"/>
                <a:gd name="connsiteY9" fmla="*/ 2233004 h 2551175"/>
                <a:gd name="connsiteX10" fmla="*/ 318221 w 960120"/>
                <a:gd name="connsiteY10" fmla="*/ 2233004 h 2551175"/>
                <a:gd name="connsiteX11" fmla="*/ 318221 w 960120"/>
                <a:gd name="connsiteY11" fmla="*/ 318250 h 2551175"/>
                <a:gd name="connsiteX12" fmla="*/ 636432 w 960120"/>
                <a:gd name="connsiteY12" fmla="*/ 318250 h 255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120" h="2551175">
                  <a:moveTo>
                    <a:pt x="795518" y="39"/>
                  </a:moveTo>
                  <a:lnTo>
                    <a:pt x="159086" y="39"/>
                  </a:lnTo>
                  <a:cubicBezTo>
                    <a:pt x="71294" y="39"/>
                    <a:pt x="0" y="71372"/>
                    <a:pt x="0" y="159125"/>
                  </a:cubicBezTo>
                  <a:lnTo>
                    <a:pt x="0" y="2392090"/>
                  </a:lnTo>
                  <a:cubicBezTo>
                    <a:pt x="0" y="2479882"/>
                    <a:pt x="71333" y="2551176"/>
                    <a:pt x="159086" y="2551176"/>
                  </a:cubicBezTo>
                  <a:lnTo>
                    <a:pt x="800995" y="2551176"/>
                  </a:lnTo>
                  <a:cubicBezTo>
                    <a:pt x="888787" y="2551176"/>
                    <a:pt x="960081" y="2479843"/>
                    <a:pt x="960081" y="2392090"/>
                  </a:cubicBezTo>
                  <a:lnTo>
                    <a:pt x="960120" y="159125"/>
                  </a:lnTo>
                  <a:cubicBezTo>
                    <a:pt x="954643" y="71333"/>
                    <a:pt x="883311" y="0"/>
                    <a:pt x="795518" y="0"/>
                  </a:cubicBezTo>
                  <a:close/>
                  <a:moveTo>
                    <a:pt x="636432" y="2233004"/>
                  </a:moveTo>
                  <a:lnTo>
                    <a:pt x="318221" y="2233004"/>
                  </a:lnTo>
                  <a:lnTo>
                    <a:pt x="318221" y="318250"/>
                  </a:lnTo>
                  <a:lnTo>
                    <a:pt x="636432" y="318250"/>
                  </a:lnTo>
                  <a:close/>
                </a:path>
              </a:pathLst>
            </a:custGeom>
            <a:grpFill/>
            <a:ln w="9797"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209567A1-AB08-434A-BFAD-33F64469FD94}"/>
                </a:ext>
              </a:extLst>
            </p:cNvPr>
            <p:cNvSpPr/>
            <p:nvPr/>
          </p:nvSpPr>
          <p:spPr>
            <a:xfrm>
              <a:off x="-142788" y="-493698"/>
              <a:ext cx="960081" cy="2551175"/>
            </a:xfrm>
            <a:custGeom>
              <a:avLst/>
              <a:gdLst>
                <a:gd name="connsiteX0" fmla="*/ 800995 w 960081"/>
                <a:gd name="connsiteY0" fmla="*/ 39 h 2551175"/>
                <a:gd name="connsiteX1" fmla="*/ 159086 w 960081"/>
                <a:gd name="connsiteY1" fmla="*/ 39 h 2551175"/>
                <a:gd name="connsiteX2" fmla="*/ 0 w 960081"/>
                <a:gd name="connsiteY2" fmla="*/ 159125 h 2551175"/>
                <a:gd name="connsiteX3" fmla="*/ 0 w 960081"/>
                <a:gd name="connsiteY3" fmla="*/ 2392090 h 2551175"/>
                <a:gd name="connsiteX4" fmla="*/ 159086 w 960081"/>
                <a:gd name="connsiteY4" fmla="*/ 2551176 h 2551175"/>
                <a:gd name="connsiteX5" fmla="*/ 800995 w 960081"/>
                <a:gd name="connsiteY5" fmla="*/ 2551176 h 2551175"/>
                <a:gd name="connsiteX6" fmla="*/ 960081 w 960081"/>
                <a:gd name="connsiteY6" fmla="*/ 2392090 h 2551175"/>
                <a:gd name="connsiteX7" fmla="*/ 960081 w 960081"/>
                <a:gd name="connsiteY7" fmla="*/ 159125 h 2551175"/>
                <a:gd name="connsiteX8" fmla="*/ 800995 w 960081"/>
                <a:gd name="connsiteY8" fmla="*/ 0 h 2551175"/>
                <a:gd name="connsiteX9" fmla="*/ 641909 w 960081"/>
                <a:gd name="connsiteY9" fmla="*/ 2233004 h 2551175"/>
                <a:gd name="connsiteX10" fmla="*/ 323698 w 960081"/>
                <a:gd name="connsiteY10" fmla="*/ 2233004 h 2551175"/>
                <a:gd name="connsiteX11" fmla="*/ 323698 w 960081"/>
                <a:gd name="connsiteY11" fmla="*/ 318250 h 2551175"/>
                <a:gd name="connsiteX12" fmla="*/ 641909 w 960081"/>
                <a:gd name="connsiteY12" fmla="*/ 318250 h 255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081" h="2551175">
                  <a:moveTo>
                    <a:pt x="800995" y="39"/>
                  </a:moveTo>
                  <a:lnTo>
                    <a:pt x="159086" y="39"/>
                  </a:lnTo>
                  <a:cubicBezTo>
                    <a:pt x="71294" y="39"/>
                    <a:pt x="0" y="71372"/>
                    <a:pt x="0" y="159125"/>
                  </a:cubicBezTo>
                  <a:lnTo>
                    <a:pt x="0" y="2392090"/>
                  </a:lnTo>
                  <a:cubicBezTo>
                    <a:pt x="0" y="2479882"/>
                    <a:pt x="71333" y="2551176"/>
                    <a:pt x="159086" y="2551176"/>
                  </a:cubicBezTo>
                  <a:lnTo>
                    <a:pt x="800995" y="2551176"/>
                  </a:lnTo>
                  <a:cubicBezTo>
                    <a:pt x="888788" y="2551176"/>
                    <a:pt x="960081" y="2479843"/>
                    <a:pt x="960081" y="2392090"/>
                  </a:cubicBezTo>
                  <a:lnTo>
                    <a:pt x="960081" y="159125"/>
                  </a:lnTo>
                  <a:cubicBezTo>
                    <a:pt x="960081" y="71333"/>
                    <a:pt x="888788" y="0"/>
                    <a:pt x="800995" y="0"/>
                  </a:cubicBezTo>
                  <a:close/>
                  <a:moveTo>
                    <a:pt x="641909" y="2233004"/>
                  </a:moveTo>
                  <a:lnTo>
                    <a:pt x="323698" y="2233004"/>
                  </a:lnTo>
                  <a:lnTo>
                    <a:pt x="323698" y="318250"/>
                  </a:lnTo>
                  <a:lnTo>
                    <a:pt x="641909" y="318250"/>
                  </a:lnTo>
                  <a:close/>
                </a:path>
              </a:pathLst>
            </a:custGeom>
            <a:grpFill/>
            <a:ln w="9797" cap="flat">
              <a:noFill/>
              <a:prstDash val="solid"/>
              <a:miter/>
            </a:ln>
          </p:spPr>
          <p:txBody>
            <a:bodyPr rtlCol="0" anchor="ctr"/>
            <a:lstStyle/>
            <a:p>
              <a:endParaRPr lang="en-IN" dirty="0"/>
            </a:p>
          </p:txBody>
        </p:sp>
      </p:grpSp>
      <p:grpSp>
        <p:nvGrpSpPr>
          <p:cNvPr id="85" name="Group 84">
            <a:extLst>
              <a:ext uri="{FF2B5EF4-FFF2-40B4-BE49-F238E27FC236}">
                <a16:creationId xmlns:a16="http://schemas.microsoft.com/office/drawing/2014/main" id="{52141353-F473-4CD5-A0F5-3E33D2F7ABFB}"/>
              </a:ext>
            </a:extLst>
          </p:cNvPr>
          <p:cNvGrpSpPr>
            <a:grpSpLocks noChangeAspect="1"/>
          </p:cNvGrpSpPr>
          <p:nvPr/>
        </p:nvGrpSpPr>
        <p:grpSpPr>
          <a:xfrm>
            <a:off x="5839160" y="1197878"/>
            <a:ext cx="719998" cy="720000"/>
            <a:chOff x="23412453" y="-6177477"/>
            <a:chExt cx="5143496" cy="5143500"/>
          </a:xfrm>
          <a:solidFill>
            <a:srgbClr val="0D1D51"/>
          </a:solidFill>
        </p:grpSpPr>
        <p:sp>
          <p:nvSpPr>
            <p:cNvPr id="57" name="Freeform: Shape 56">
              <a:extLst>
                <a:ext uri="{FF2B5EF4-FFF2-40B4-BE49-F238E27FC236}">
                  <a16:creationId xmlns:a16="http://schemas.microsoft.com/office/drawing/2014/main" id="{E9A2C17B-A0F3-4649-A1DB-541077D5E67D}"/>
                </a:ext>
              </a:extLst>
            </p:cNvPr>
            <p:cNvSpPr/>
            <p:nvPr/>
          </p:nvSpPr>
          <p:spPr>
            <a:xfrm>
              <a:off x="27068381" y="-4863060"/>
              <a:ext cx="415957" cy="519405"/>
            </a:xfrm>
            <a:custGeom>
              <a:avLst/>
              <a:gdLst>
                <a:gd name="connsiteX0" fmla="*/ 415957 w 415957"/>
                <a:gd name="connsiteY0" fmla="*/ 452197 h 519405"/>
                <a:gd name="connsiteX1" fmla="*/ 127823 w 415957"/>
                <a:gd name="connsiteY1" fmla="*/ 0 h 519405"/>
                <a:gd name="connsiteX2" fmla="*/ 0 w 415957"/>
                <a:gd name="connsiteY2" fmla="*/ 114352 h 519405"/>
                <a:gd name="connsiteX3" fmla="*/ 38 w 415957"/>
                <a:gd name="connsiteY3" fmla="*/ 114352 h 519405"/>
                <a:gd name="connsiteX4" fmla="*/ 258213 w 415957"/>
                <a:gd name="connsiteY4" fmla="*/ 519405 h 519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957" h="519405">
                  <a:moveTo>
                    <a:pt x="415957" y="452197"/>
                  </a:moveTo>
                  <a:cubicBezTo>
                    <a:pt x="345426" y="286645"/>
                    <a:pt x="248064" y="133868"/>
                    <a:pt x="127823" y="0"/>
                  </a:cubicBezTo>
                  <a:lnTo>
                    <a:pt x="0" y="114352"/>
                  </a:lnTo>
                  <a:lnTo>
                    <a:pt x="38" y="114352"/>
                  </a:lnTo>
                  <a:cubicBezTo>
                    <a:pt x="107768" y="234250"/>
                    <a:pt x="195021" y="371106"/>
                    <a:pt x="258213" y="519405"/>
                  </a:cubicBezTo>
                  <a:close/>
                </a:path>
              </a:pathLst>
            </a:custGeom>
            <a:grpFill/>
            <a:ln w="9797" cap="flat">
              <a:noFill/>
              <a:prstDash val="solid"/>
              <a:miter/>
            </a:ln>
          </p:spPr>
          <p:txBody>
            <a:bodyPr rtlCol="0" anchor="ctr"/>
            <a:lstStyle/>
            <a:p>
              <a:endParaRPr lang="en-IN" dirty="0"/>
            </a:p>
          </p:txBody>
        </p:sp>
        <p:sp>
          <p:nvSpPr>
            <p:cNvPr id="58" name="Freeform: Shape 57">
              <a:extLst>
                <a:ext uri="{FF2B5EF4-FFF2-40B4-BE49-F238E27FC236}">
                  <a16:creationId xmlns:a16="http://schemas.microsoft.com/office/drawing/2014/main" id="{CBB68D95-6D47-4C11-9830-1AE2B392D5A0}"/>
                </a:ext>
              </a:extLst>
            </p:cNvPr>
            <p:cNvSpPr/>
            <p:nvPr/>
          </p:nvSpPr>
          <p:spPr>
            <a:xfrm>
              <a:off x="23762243" y="-4229567"/>
              <a:ext cx="3336390" cy="3195590"/>
            </a:xfrm>
            <a:custGeom>
              <a:avLst/>
              <a:gdLst>
                <a:gd name="connsiteX0" fmla="*/ 3164932 w 3336390"/>
                <a:gd name="connsiteY0" fmla="*/ 3024133 h 3195590"/>
                <a:gd name="connsiteX1" fmla="*/ 1450432 w 3336390"/>
                <a:gd name="connsiteY1" fmla="*/ 3024133 h 3195590"/>
                <a:gd name="connsiteX2" fmla="*/ 1450432 w 3336390"/>
                <a:gd name="connsiteY2" fmla="*/ 2252608 h 3195590"/>
                <a:gd name="connsiteX3" fmla="*/ 1425326 w 3336390"/>
                <a:gd name="connsiteY3" fmla="*/ 2191988 h 3195590"/>
                <a:gd name="connsiteX4" fmla="*/ 1364707 w 3336390"/>
                <a:gd name="connsiteY4" fmla="*/ 2166883 h 3195590"/>
                <a:gd name="connsiteX5" fmla="*/ 850357 w 3336390"/>
                <a:gd name="connsiteY5" fmla="*/ 2166883 h 3195590"/>
                <a:gd name="connsiteX6" fmla="*/ 668502 w 3336390"/>
                <a:gd name="connsiteY6" fmla="*/ 2091568 h 3195590"/>
                <a:gd name="connsiteX7" fmla="*/ 593187 w 3336390"/>
                <a:gd name="connsiteY7" fmla="*/ 1909713 h 3195590"/>
                <a:gd name="connsiteX8" fmla="*/ 593187 w 3336390"/>
                <a:gd name="connsiteY8" fmla="*/ 1309638 h 3195590"/>
                <a:gd name="connsiteX9" fmla="*/ 568081 w 3336390"/>
                <a:gd name="connsiteY9" fmla="*/ 1249018 h 3195590"/>
                <a:gd name="connsiteX10" fmla="*/ 507462 w 3336390"/>
                <a:gd name="connsiteY10" fmla="*/ 1223913 h 3195590"/>
                <a:gd name="connsiteX11" fmla="*/ 171488 w 3336390"/>
                <a:gd name="connsiteY11" fmla="*/ 1223913 h 3195590"/>
                <a:gd name="connsiteX12" fmla="*/ 745846 w 3336390"/>
                <a:gd name="connsiteY12" fmla="*/ 505969 h 3195590"/>
                <a:gd name="connsiteX13" fmla="*/ 764637 w 3336390"/>
                <a:gd name="connsiteY13" fmla="*/ 452390 h 3195590"/>
                <a:gd name="connsiteX14" fmla="*/ 821659 w 3336390"/>
                <a:gd name="connsiteY14" fmla="*/ 47494 h 3195590"/>
                <a:gd name="connsiteX15" fmla="*/ 656910 w 3336390"/>
                <a:gd name="connsiteY15" fmla="*/ 0 h 3195590"/>
                <a:gd name="connsiteX16" fmla="*/ 656872 w 3336390"/>
                <a:gd name="connsiteY16" fmla="*/ 38 h 3195590"/>
                <a:gd name="connsiteX17" fmla="*/ 593190 w 3336390"/>
                <a:gd name="connsiteY17" fmla="*/ 421962 h 3195590"/>
                <a:gd name="connsiteX18" fmla="*/ 37624 w 3336390"/>
                <a:gd name="connsiteY18" fmla="*/ 1116756 h 3195590"/>
                <a:gd name="connsiteX19" fmla="*/ 463 w 3336390"/>
                <a:gd name="connsiteY19" fmla="*/ 1236546 h 3195590"/>
                <a:gd name="connsiteX20" fmla="*/ 54769 w 3336390"/>
                <a:gd name="connsiteY20" fmla="*/ 1349556 h 3195590"/>
                <a:gd name="connsiteX21" fmla="*/ 171492 w 3336390"/>
                <a:gd name="connsiteY21" fmla="*/ 1395365 h 3195590"/>
                <a:gd name="connsiteX22" fmla="*/ 421740 w 3336390"/>
                <a:gd name="connsiteY22" fmla="*/ 1395365 h 3195590"/>
                <a:gd name="connsiteX23" fmla="*/ 421740 w 3336390"/>
                <a:gd name="connsiteY23" fmla="*/ 1909715 h 3195590"/>
                <a:gd name="connsiteX24" fmla="*/ 547418 w 3336390"/>
                <a:gd name="connsiteY24" fmla="*/ 2212662 h 3195590"/>
                <a:gd name="connsiteX25" fmla="*/ 850365 w 3336390"/>
                <a:gd name="connsiteY25" fmla="*/ 2338340 h 3195590"/>
                <a:gd name="connsiteX26" fmla="*/ 1278990 w 3336390"/>
                <a:gd name="connsiteY26" fmla="*/ 2338340 h 3195590"/>
                <a:gd name="connsiteX27" fmla="*/ 1278990 w 3336390"/>
                <a:gd name="connsiteY27" fmla="*/ 3109865 h 3195590"/>
                <a:gd name="connsiteX28" fmla="*/ 1304096 w 3336390"/>
                <a:gd name="connsiteY28" fmla="*/ 3170485 h 3195590"/>
                <a:gd name="connsiteX29" fmla="*/ 1364715 w 3336390"/>
                <a:gd name="connsiteY29" fmla="*/ 3195590 h 3195590"/>
                <a:gd name="connsiteX30" fmla="*/ 3250665 w 3336390"/>
                <a:gd name="connsiteY30" fmla="*/ 3195590 h 3195590"/>
                <a:gd name="connsiteX31" fmla="*/ 3311285 w 3336390"/>
                <a:gd name="connsiteY31" fmla="*/ 3170485 h 3195590"/>
                <a:gd name="connsiteX32" fmla="*/ 3336390 w 3336390"/>
                <a:gd name="connsiteY32" fmla="*/ 3109865 h 3195590"/>
                <a:gd name="connsiteX33" fmla="*/ 3336390 w 3336390"/>
                <a:gd name="connsiteY33" fmla="*/ 2081165 h 3195590"/>
                <a:gd name="connsiteX34" fmla="*/ 3164940 w 3336390"/>
                <a:gd name="connsiteY34" fmla="*/ 2081165 h 319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36390" h="3195590">
                  <a:moveTo>
                    <a:pt x="3164932" y="3024133"/>
                  </a:moveTo>
                  <a:lnTo>
                    <a:pt x="1450432" y="3024133"/>
                  </a:lnTo>
                  <a:lnTo>
                    <a:pt x="1450432" y="2252608"/>
                  </a:lnTo>
                  <a:cubicBezTo>
                    <a:pt x="1450432" y="2229876"/>
                    <a:pt x="1441400" y="2208062"/>
                    <a:pt x="1425326" y="2191988"/>
                  </a:cubicBezTo>
                  <a:cubicBezTo>
                    <a:pt x="1409253" y="2175915"/>
                    <a:pt x="1387439" y="2166883"/>
                    <a:pt x="1364707" y="2166883"/>
                  </a:cubicBezTo>
                  <a:lnTo>
                    <a:pt x="850357" y="2166883"/>
                  </a:lnTo>
                  <a:cubicBezTo>
                    <a:pt x="782160" y="2166883"/>
                    <a:pt x="716714" y="2139788"/>
                    <a:pt x="668502" y="2091568"/>
                  </a:cubicBezTo>
                  <a:cubicBezTo>
                    <a:pt x="620290" y="2043347"/>
                    <a:pt x="593187" y="1977901"/>
                    <a:pt x="593187" y="1909713"/>
                  </a:cubicBezTo>
                  <a:lnTo>
                    <a:pt x="593187" y="1309638"/>
                  </a:lnTo>
                  <a:cubicBezTo>
                    <a:pt x="593187" y="1286906"/>
                    <a:pt x="584155" y="1265092"/>
                    <a:pt x="568081" y="1249018"/>
                  </a:cubicBezTo>
                  <a:cubicBezTo>
                    <a:pt x="552008" y="1232945"/>
                    <a:pt x="530194" y="1223913"/>
                    <a:pt x="507462" y="1223913"/>
                  </a:cubicBezTo>
                  <a:lnTo>
                    <a:pt x="171488" y="1223913"/>
                  </a:lnTo>
                  <a:lnTo>
                    <a:pt x="745846" y="505969"/>
                  </a:lnTo>
                  <a:cubicBezTo>
                    <a:pt x="758016" y="490775"/>
                    <a:pt x="764637" y="471870"/>
                    <a:pt x="764637" y="452390"/>
                  </a:cubicBezTo>
                  <a:cubicBezTo>
                    <a:pt x="764560" y="315426"/>
                    <a:pt x="783733" y="179138"/>
                    <a:pt x="821659" y="47494"/>
                  </a:cubicBezTo>
                  <a:lnTo>
                    <a:pt x="656910" y="0"/>
                  </a:lnTo>
                  <a:lnTo>
                    <a:pt x="656872" y="38"/>
                  </a:lnTo>
                  <a:cubicBezTo>
                    <a:pt x="617224" y="137277"/>
                    <a:pt x="595831" y="279139"/>
                    <a:pt x="593190" y="421962"/>
                  </a:cubicBezTo>
                  <a:lnTo>
                    <a:pt x="37624" y="1116756"/>
                  </a:lnTo>
                  <a:cubicBezTo>
                    <a:pt x="10529" y="1150548"/>
                    <a:pt x="-2713" y="1193334"/>
                    <a:pt x="463" y="1236546"/>
                  </a:cubicBezTo>
                  <a:cubicBezTo>
                    <a:pt x="3640" y="1279714"/>
                    <a:pt x="23043" y="1320089"/>
                    <a:pt x="54769" y="1349556"/>
                  </a:cubicBezTo>
                  <a:cubicBezTo>
                    <a:pt x="86495" y="1379023"/>
                    <a:pt x="128209" y="1395365"/>
                    <a:pt x="171492" y="1395365"/>
                  </a:cubicBezTo>
                  <a:lnTo>
                    <a:pt x="421740" y="1395365"/>
                  </a:lnTo>
                  <a:lnTo>
                    <a:pt x="421740" y="1909715"/>
                  </a:lnTo>
                  <a:cubicBezTo>
                    <a:pt x="421894" y="2023342"/>
                    <a:pt x="467090" y="2132296"/>
                    <a:pt x="547418" y="2212662"/>
                  </a:cubicBezTo>
                  <a:cubicBezTo>
                    <a:pt x="627785" y="2292991"/>
                    <a:pt x="736738" y="2338183"/>
                    <a:pt x="850365" y="2338340"/>
                  </a:cubicBezTo>
                  <a:lnTo>
                    <a:pt x="1278990" y="2338340"/>
                  </a:lnTo>
                  <a:lnTo>
                    <a:pt x="1278990" y="3109865"/>
                  </a:lnTo>
                  <a:cubicBezTo>
                    <a:pt x="1278990" y="3132597"/>
                    <a:pt x="1288022" y="3154412"/>
                    <a:pt x="1304096" y="3170485"/>
                  </a:cubicBezTo>
                  <a:cubicBezTo>
                    <a:pt x="1320169" y="3186558"/>
                    <a:pt x="1341983" y="3195590"/>
                    <a:pt x="1364715" y="3195590"/>
                  </a:cubicBezTo>
                  <a:lnTo>
                    <a:pt x="3250665" y="3195590"/>
                  </a:lnTo>
                  <a:cubicBezTo>
                    <a:pt x="3273398" y="3195590"/>
                    <a:pt x="3295212" y="3186558"/>
                    <a:pt x="3311285" y="3170485"/>
                  </a:cubicBezTo>
                  <a:cubicBezTo>
                    <a:pt x="3327358" y="3154412"/>
                    <a:pt x="3336390" y="3132597"/>
                    <a:pt x="3336390" y="3109865"/>
                  </a:cubicBezTo>
                  <a:lnTo>
                    <a:pt x="3336390" y="2081165"/>
                  </a:lnTo>
                  <a:lnTo>
                    <a:pt x="3164940" y="2081165"/>
                  </a:lnTo>
                  <a:close/>
                </a:path>
              </a:pathLst>
            </a:custGeom>
            <a:grpFill/>
            <a:ln w="9797" cap="flat">
              <a:noFill/>
              <a:prstDash val="solid"/>
              <a:miter/>
            </a:ln>
          </p:spPr>
          <p:txBody>
            <a:bodyPr rtlCol="0" anchor="ctr"/>
            <a:lstStyle/>
            <a:p>
              <a:endParaRPr lang="en-IN" dirty="0"/>
            </a:p>
          </p:txBody>
        </p:sp>
        <p:sp>
          <p:nvSpPr>
            <p:cNvPr id="59" name="Freeform: Shape 58">
              <a:extLst>
                <a:ext uri="{FF2B5EF4-FFF2-40B4-BE49-F238E27FC236}">
                  <a16:creationId xmlns:a16="http://schemas.microsoft.com/office/drawing/2014/main" id="{8E5147AB-4E3D-47C6-A562-4494DC2C8F67}"/>
                </a:ext>
              </a:extLst>
            </p:cNvPr>
            <p:cNvSpPr/>
            <p:nvPr/>
          </p:nvSpPr>
          <p:spPr>
            <a:xfrm>
              <a:off x="23412453" y="-6177477"/>
              <a:ext cx="3600446" cy="1800226"/>
            </a:xfrm>
            <a:custGeom>
              <a:avLst/>
              <a:gdLst>
                <a:gd name="connsiteX0" fmla="*/ 3326126 w 3600446"/>
                <a:gd name="connsiteY0" fmla="*/ 1765929 h 1800226"/>
                <a:gd name="connsiteX1" fmla="*/ 3583301 w 3600446"/>
                <a:gd name="connsiteY1" fmla="*/ 1423029 h 1800226"/>
                <a:gd name="connsiteX2" fmla="*/ 3600446 w 3600446"/>
                <a:gd name="connsiteY2" fmla="*/ 1371594 h 1800226"/>
                <a:gd name="connsiteX3" fmla="*/ 3600446 w 3600446"/>
                <a:gd name="connsiteY3" fmla="*/ 1028693 h 1800226"/>
                <a:gd name="connsiteX4" fmla="*/ 3583301 w 3600446"/>
                <a:gd name="connsiteY4" fmla="*/ 977258 h 1800226"/>
                <a:gd name="connsiteX5" fmla="*/ 3326126 w 3600446"/>
                <a:gd name="connsiteY5" fmla="*/ 634358 h 1800226"/>
                <a:gd name="connsiteX6" fmla="*/ 3257546 w 3600446"/>
                <a:gd name="connsiteY6" fmla="*/ 600068 h 1800226"/>
                <a:gd name="connsiteX7" fmla="*/ 3053335 w 3600446"/>
                <a:gd name="connsiteY7" fmla="*/ 600068 h 1800226"/>
                <a:gd name="connsiteX8" fmla="*/ 2906074 w 3600446"/>
                <a:gd name="connsiteY8" fmla="*/ 304587 h 1800226"/>
                <a:gd name="connsiteX9" fmla="*/ 2828921 w 3600446"/>
                <a:gd name="connsiteY9" fmla="*/ 257170 h 1800226"/>
                <a:gd name="connsiteX10" fmla="*/ 2103247 w 3600446"/>
                <a:gd name="connsiteY10" fmla="*/ 257170 h 1800226"/>
                <a:gd name="connsiteX11" fmla="*/ 1957514 w 3600446"/>
                <a:gd name="connsiteY11" fmla="*/ 38155 h 1800226"/>
                <a:gd name="connsiteX12" fmla="*/ 1885949 w 3600446"/>
                <a:gd name="connsiteY12" fmla="*/ 0 h 1800226"/>
                <a:gd name="connsiteX13" fmla="*/ 1028699 w 3600446"/>
                <a:gd name="connsiteY13" fmla="*/ 0 h 1800226"/>
                <a:gd name="connsiteX14" fmla="*/ 949059 w 3600446"/>
                <a:gd name="connsiteY14" fmla="*/ 53846 h 1800226"/>
                <a:gd name="connsiteX15" fmla="*/ 799231 w 3600446"/>
                <a:gd name="connsiteY15" fmla="*/ 428626 h 1800226"/>
                <a:gd name="connsiteX16" fmla="*/ 514350 w 3600446"/>
                <a:gd name="connsiteY16" fmla="*/ 428626 h 1800226"/>
                <a:gd name="connsiteX17" fmla="*/ 460771 w 3600446"/>
                <a:gd name="connsiteY17" fmla="*/ 447417 h 1800226"/>
                <a:gd name="connsiteX18" fmla="*/ 32146 w 3600446"/>
                <a:gd name="connsiteY18" fmla="*/ 790317 h 1800226"/>
                <a:gd name="connsiteX19" fmla="*/ 0 w 3600446"/>
                <a:gd name="connsiteY19" fmla="*/ 857251 h 1800226"/>
                <a:gd name="connsiteX20" fmla="*/ 0 w 3600446"/>
                <a:gd name="connsiteY20" fmla="*/ 1371601 h 1800226"/>
                <a:gd name="connsiteX21" fmla="*/ 17145 w 3600446"/>
                <a:gd name="connsiteY21" fmla="*/ 1423036 h 1800226"/>
                <a:gd name="connsiteX22" fmla="*/ 274320 w 3600446"/>
                <a:gd name="connsiteY22" fmla="*/ 1765936 h 1800226"/>
                <a:gd name="connsiteX23" fmla="*/ 342900 w 3600446"/>
                <a:gd name="connsiteY23" fmla="*/ 1800226 h 1800226"/>
                <a:gd name="connsiteX24" fmla="*/ 3257550 w 3600446"/>
                <a:gd name="connsiteY24" fmla="*/ 1800226 h 1800226"/>
                <a:gd name="connsiteX25" fmla="*/ 3326130 w 3600446"/>
                <a:gd name="connsiteY25" fmla="*/ 1765936 h 1800226"/>
                <a:gd name="connsiteX26" fmla="*/ 2228846 w 3600446"/>
                <a:gd name="connsiteY26" fmla="*/ 1628769 h 1800226"/>
                <a:gd name="connsiteX27" fmla="*/ 2228846 w 3600446"/>
                <a:gd name="connsiteY27" fmla="*/ 1454908 h 1800226"/>
                <a:gd name="connsiteX28" fmla="*/ 2203741 w 3600446"/>
                <a:gd name="connsiteY28" fmla="*/ 1394327 h 1800226"/>
                <a:gd name="connsiteX29" fmla="*/ 2034662 w 3600446"/>
                <a:gd name="connsiteY29" fmla="*/ 1225248 h 1800226"/>
                <a:gd name="connsiteX30" fmla="*/ 1974080 w 3600446"/>
                <a:gd name="connsiteY30" fmla="*/ 1200142 h 1800226"/>
                <a:gd name="connsiteX31" fmla="*/ 1669144 w 3600446"/>
                <a:gd name="connsiteY31" fmla="*/ 1200142 h 1800226"/>
                <a:gd name="connsiteX32" fmla="*/ 1607338 w 3600446"/>
                <a:gd name="connsiteY32" fmla="*/ 1138336 h 1800226"/>
                <a:gd name="connsiteX33" fmla="*/ 1486020 w 3600446"/>
                <a:gd name="connsiteY33" fmla="*/ 1259537 h 1800226"/>
                <a:gd name="connsiteX34" fmla="*/ 1573046 w 3600446"/>
                <a:gd name="connsiteY34" fmla="*/ 1346448 h 1800226"/>
                <a:gd name="connsiteX35" fmla="*/ 1573046 w 3600446"/>
                <a:gd name="connsiteY35" fmla="*/ 1346486 h 1800226"/>
                <a:gd name="connsiteX36" fmla="*/ 1633666 w 3600446"/>
                <a:gd name="connsiteY36" fmla="*/ 1371592 h 1800226"/>
                <a:gd name="connsiteX37" fmla="*/ 1938602 w 3600446"/>
                <a:gd name="connsiteY37" fmla="*/ 1371592 h 1800226"/>
                <a:gd name="connsiteX38" fmla="*/ 2057392 w 3600446"/>
                <a:gd name="connsiteY38" fmla="*/ 1490421 h 1800226"/>
                <a:gd name="connsiteX39" fmla="*/ 2057392 w 3600446"/>
                <a:gd name="connsiteY39" fmla="*/ 1628767 h 1800226"/>
                <a:gd name="connsiteX40" fmla="*/ 514342 w 3600446"/>
                <a:gd name="connsiteY40" fmla="*/ 1628767 h 1800226"/>
                <a:gd name="connsiteX41" fmla="*/ 642930 w 3600446"/>
                <a:gd name="connsiteY41" fmla="*/ 1457317 h 1800226"/>
                <a:gd name="connsiteX42" fmla="*/ 771517 w 3600446"/>
                <a:gd name="connsiteY42" fmla="*/ 1457317 h 1800226"/>
                <a:gd name="connsiteX43" fmla="*/ 771517 w 3600446"/>
                <a:gd name="connsiteY43" fmla="*/ 1285867 h 1800226"/>
                <a:gd name="connsiteX44" fmla="*/ 600067 w 3600446"/>
                <a:gd name="connsiteY44" fmla="*/ 1285867 h 1800226"/>
                <a:gd name="connsiteX45" fmla="*/ 531487 w 3600446"/>
                <a:gd name="connsiteY45" fmla="*/ 1320157 h 1800226"/>
                <a:gd name="connsiteX46" fmla="*/ 342892 w 3600446"/>
                <a:gd name="connsiteY46" fmla="*/ 1571590 h 1800226"/>
                <a:gd name="connsiteX47" fmla="*/ 171442 w 3600446"/>
                <a:gd name="connsiteY47" fmla="*/ 1343043 h 1800226"/>
                <a:gd name="connsiteX48" fmla="*/ 171442 w 3600446"/>
                <a:gd name="connsiteY48" fmla="*/ 1114417 h 1800226"/>
                <a:gd name="connsiteX49" fmla="*/ 428617 w 3600446"/>
                <a:gd name="connsiteY49" fmla="*/ 1114417 h 1800226"/>
                <a:gd name="connsiteX50" fmla="*/ 489237 w 3600446"/>
                <a:gd name="connsiteY50" fmla="*/ 1089311 h 1800226"/>
                <a:gd name="connsiteX51" fmla="*/ 574962 w 3600446"/>
                <a:gd name="connsiteY51" fmla="*/ 1003586 h 1800226"/>
                <a:gd name="connsiteX52" fmla="*/ 453722 w 3600446"/>
                <a:gd name="connsiteY52" fmla="*/ 882347 h 1800226"/>
                <a:gd name="connsiteX53" fmla="*/ 393141 w 3600446"/>
                <a:gd name="connsiteY53" fmla="*/ 942967 h 1800226"/>
                <a:gd name="connsiteX54" fmla="*/ 171441 w 3600446"/>
                <a:gd name="connsiteY54" fmla="*/ 942967 h 1800226"/>
                <a:gd name="connsiteX55" fmla="*/ 171441 w 3600446"/>
                <a:gd name="connsiteY55" fmla="*/ 898382 h 1800226"/>
                <a:gd name="connsiteX56" fmla="*/ 544419 w 3600446"/>
                <a:gd name="connsiteY56" fmla="*/ 600069 h 1800226"/>
                <a:gd name="connsiteX57" fmla="*/ 831524 w 3600446"/>
                <a:gd name="connsiteY57" fmla="*/ 600069 h 1800226"/>
                <a:gd name="connsiteX58" fmla="*/ 1028691 w 3600446"/>
                <a:gd name="connsiteY58" fmla="*/ 731644 h 1800226"/>
                <a:gd name="connsiteX59" fmla="*/ 1028691 w 3600446"/>
                <a:gd name="connsiteY59" fmla="*/ 787289 h 1800226"/>
                <a:gd name="connsiteX60" fmla="*/ 868488 w 3600446"/>
                <a:gd name="connsiteY60" fmla="*/ 954487 h 1800226"/>
                <a:gd name="connsiteX61" fmla="*/ 907639 w 3600446"/>
                <a:gd name="connsiteY61" fmla="*/ 1182692 h 1800226"/>
                <a:gd name="connsiteX62" fmla="*/ 1114407 w 3600446"/>
                <a:gd name="connsiteY62" fmla="*/ 1286943 h 1800226"/>
                <a:gd name="connsiteX63" fmla="*/ 1321176 w 3600446"/>
                <a:gd name="connsiteY63" fmla="*/ 1182692 h 1800226"/>
                <a:gd name="connsiteX64" fmla="*/ 1360327 w 3600446"/>
                <a:gd name="connsiteY64" fmla="*/ 954487 h 1800226"/>
                <a:gd name="connsiteX65" fmla="*/ 1200124 w 3600446"/>
                <a:gd name="connsiteY65" fmla="*/ 787289 h 1800226"/>
                <a:gd name="connsiteX66" fmla="*/ 1200124 w 3600446"/>
                <a:gd name="connsiteY66" fmla="*/ 685800 h 1800226"/>
                <a:gd name="connsiteX67" fmla="*/ 1161969 w 3600446"/>
                <a:gd name="connsiteY67" fmla="*/ 614465 h 1800226"/>
                <a:gd name="connsiteX68" fmla="*/ 962656 w 3600446"/>
                <a:gd name="connsiteY68" fmla="*/ 481597 h 1800226"/>
                <a:gd name="connsiteX69" fmla="*/ 1086687 w 3600446"/>
                <a:gd name="connsiteY69" fmla="*/ 171458 h 1800226"/>
                <a:gd name="connsiteX70" fmla="*/ 1200119 w 3600446"/>
                <a:gd name="connsiteY70" fmla="*/ 171458 h 1800226"/>
                <a:gd name="connsiteX71" fmla="*/ 1200119 w 3600446"/>
                <a:gd name="connsiteY71" fmla="*/ 342908 h 1800226"/>
                <a:gd name="connsiteX72" fmla="*/ 1247535 w 3600446"/>
                <a:gd name="connsiteY72" fmla="*/ 419639 h 1800226"/>
                <a:gd name="connsiteX73" fmla="*/ 1418985 w 3600446"/>
                <a:gd name="connsiteY73" fmla="*/ 505364 h 1800226"/>
                <a:gd name="connsiteX74" fmla="*/ 1495640 w 3600446"/>
                <a:gd name="connsiteY74" fmla="*/ 351902 h 1800226"/>
                <a:gd name="connsiteX75" fmla="*/ 1371569 w 3600446"/>
                <a:gd name="connsiteY75" fmla="*/ 289943 h 1800226"/>
                <a:gd name="connsiteX76" fmla="*/ 1371569 w 3600446"/>
                <a:gd name="connsiteY76" fmla="*/ 171456 h 1800226"/>
                <a:gd name="connsiteX77" fmla="*/ 1840068 w 3600446"/>
                <a:gd name="connsiteY77" fmla="*/ 171456 h 1800226"/>
                <a:gd name="connsiteX78" fmla="*/ 1947072 w 3600446"/>
                <a:gd name="connsiteY78" fmla="*/ 332041 h 1800226"/>
                <a:gd name="connsiteX79" fmla="*/ 1825333 w 3600446"/>
                <a:gd name="connsiteY79" fmla="*/ 453781 h 1800226"/>
                <a:gd name="connsiteX80" fmla="*/ 1825295 w 3600446"/>
                <a:gd name="connsiteY80" fmla="*/ 453742 h 1800226"/>
                <a:gd name="connsiteX81" fmla="*/ 1800190 w 3600446"/>
                <a:gd name="connsiteY81" fmla="*/ 514362 h 1800226"/>
                <a:gd name="connsiteX82" fmla="*/ 1800190 w 3600446"/>
                <a:gd name="connsiteY82" fmla="*/ 685812 h 1800226"/>
                <a:gd name="connsiteX83" fmla="*/ 1847606 w 3600446"/>
                <a:gd name="connsiteY83" fmla="*/ 762543 h 1800226"/>
                <a:gd name="connsiteX84" fmla="*/ 1974812 w 3600446"/>
                <a:gd name="connsiteY84" fmla="*/ 826148 h 1800226"/>
                <a:gd name="connsiteX85" fmla="*/ 1971636 w 3600446"/>
                <a:gd name="connsiteY85" fmla="*/ 857262 h 1800226"/>
                <a:gd name="connsiteX86" fmla="*/ 2071253 w 3600446"/>
                <a:gd name="connsiteY86" fmla="*/ 1062463 h 1800226"/>
                <a:gd name="connsiteX87" fmla="*/ 2294598 w 3600446"/>
                <a:gd name="connsiteY87" fmla="*/ 1108847 h 1800226"/>
                <a:gd name="connsiteX88" fmla="*/ 2467694 w 3600446"/>
                <a:gd name="connsiteY88" fmla="*/ 960283 h 1800226"/>
                <a:gd name="connsiteX89" fmla="*/ 2455716 w 3600446"/>
                <a:gd name="connsiteY89" fmla="*/ 732499 h 1800226"/>
                <a:gd name="connsiteX90" fmla="*/ 2268002 w 3600446"/>
                <a:gd name="connsiteY90" fmla="*/ 602883 h 1800226"/>
                <a:gd name="connsiteX91" fmla="*/ 2050780 w 3600446"/>
                <a:gd name="connsiteY91" fmla="*/ 672459 h 1800226"/>
                <a:gd name="connsiteX92" fmla="*/ 1971638 w 3600446"/>
                <a:gd name="connsiteY92" fmla="*/ 632849 h 1800226"/>
                <a:gd name="connsiteX93" fmla="*/ 1971638 w 3600446"/>
                <a:gd name="connsiteY93" fmla="*/ 549840 h 1800226"/>
                <a:gd name="connsiteX94" fmla="*/ 2092838 w 3600446"/>
                <a:gd name="connsiteY94" fmla="*/ 428640 h 1800226"/>
                <a:gd name="connsiteX95" fmla="*/ 2775885 w 3600446"/>
                <a:gd name="connsiteY95" fmla="*/ 428640 h 1800226"/>
                <a:gd name="connsiteX96" fmla="*/ 2895900 w 3600446"/>
                <a:gd name="connsiteY96" fmla="*/ 668670 h 1800226"/>
                <a:gd name="connsiteX97" fmla="*/ 2682430 w 3600446"/>
                <a:gd name="connsiteY97" fmla="*/ 882140 h 1800226"/>
                <a:gd name="connsiteX98" fmla="*/ 2682468 w 3600446"/>
                <a:gd name="connsiteY98" fmla="*/ 882140 h 1800226"/>
                <a:gd name="connsiteX99" fmla="*/ 2657440 w 3600446"/>
                <a:gd name="connsiteY99" fmla="*/ 942989 h 1800226"/>
                <a:gd name="connsiteX100" fmla="*/ 2657440 w 3600446"/>
                <a:gd name="connsiteY100" fmla="*/ 1044478 h 1800226"/>
                <a:gd name="connsiteX101" fmla="*/ 2497237 w 3600446"/>
                <a:gd name="connsiteY101" fmla="*/ 1211676 h 1800226"/>
                <a:gd name="connsiteX102" fmla="*/ 2536387 w 3600446"/>
                <a:gd name="connsiteY102" fmla="*/ 1439881 h 1800226"/>
                <a:gd name="connsiteX103" fmla="*/ 2743156 w 3600446"/>
                <a:gd name="connsiteY103" fmla="*/ 1544132 h 1800226"/>
                <a:gd name="connsiteX104" fmla="*/ 2949925 w 3600446"/>
                <a:gd name="connsiteY104" fmla="*/ 1439881 h 1800226"/>
                <a:gd name="connsiteX105" fmla="*/ 2989075 w 3600446"/>
                <a:gd name="connsiteY105" fmla="*/ 1211676 h 1800226"/>
                <a:gd name="connsiteX106" fmla="*/ 2828872 w 3600446"/>
                <a:gd name="connsiteY106" fmla="*/ 1044478 h 1800226"/>
                <a:gd name="connsiteX107" fmla="*/ 2828872 w 3600446"/>
                <a:gd name="connsiteY107" fmla="*/ 978462 h 1800226"/>
                <a:gd name="connsiteX108" fmla="*/ 3035797 w 3600446"/>
                <a:gd name="connsiteY108" fmla="*/ 771536 h 1800226"/>
                <a:gd name="connsiteX109" fmla="*/ 3214635 w 3600446"/>
                <a:gd name="connsiteY109" fmla="*/ 771536 h 1800226"/>
                <a:gd name="connsiteX110" fmla="*/ 3428947 w 3600446"/>
                <a:gd name="connsiteY110" fmla="*/ 1057260 h 1800226"/>
                <a:gd name="connsiteX111" fmla="*/ 3428947 w 3600446"/>
                <a:gd name="connsiteY111" fmla="*/ 1343062 h 1800226"/>
                <a:gd name="connsiteX112" fmla="*/ 3214635 w 3600446"/>
                <a:gd name="connsiteY112" fmla="*/ 1628786 h 1800226"/>
                <a:gd name="connsiteX113" fmla="*/ 1200146 w 3600446"/>
                <a:gd name="connsiteY113" fmla="*/ 1028693 h 1800226"/>
                <a:gd name="connsiteX114" fmla="*/ 1147219 w 3600446"/>
                <a:gd name="connsiteY114" fmla="*/ 1107874 h 1800226"/>
                <a:gd name="connsiteX115" fmla="*/ 1053801 w 3600446"/>
                <a:gd name="connsiteY115" fmla="*/ 1089313 h 1800226"/>
                <a:gd name="connsiteX116" fmla="*/ 1035241 w 3600446"/>
                <a:gd name="connsiteY116" fmla="*/ 995896 h 1800226"/>
                <a:gd name="connsiteX117" fmla="*/ 1114421 w 3600446"/>
                <a:gd name="connsiteY117" fmla="*/ 942968 h 1800226"/>
                <a:gd name="connsiteX118" fmla="*/ 1175041 w 3600446"/>
                <a:gd name="connsiteY118" fmla="*/ 968074 h 1800226"/>
                <a:gd name="connsiteX119" fmla="*/ 1200146 w 3600446"/>
                <a:gd name="connsiteY119" fmla="*/ 1028693 h 1800226"/>
                <a:gd name="connsiteX120" fmla="*/ 2143121 w 3600446"/>
                <a:gd name="connsiteY120" fmla="*/ 857243 h 1800226"/>
                <a:gd name="connsiteX121" fmla="*/ 2196048 w 3600446"/>
                <a:gd name="connsiteY121" fmla="*/ 778063 h 1800226"/>
                <a:gd name="connsiteX122" fmla="*/ 2289466 w 3600446"/>
                <a:gd name="connsiteY122" fmla="*/ 796624 h 1800226"/>
                <a:gd name="connsiteX123" fmla="*/ 2308027 w 3600446"/>
                <a:gd name="connsiteY123" fmla="*/ 890041 h 1800226"/>
                <a:gd name="connsiteX124" fmla="*/ 2228846 w 3600446"/>
                <a:gd name="connsiteY124" fmla="*/ 942968 h 1800226"/>
                <a:gd name="connsiteX125" fmla="*/ 2143121 w 3600446"/>
                <a:gd name="connsiteY125" fmla="*/ 857243 h 1800226"/>
                <a:gd name="connsiteX126" fmla="*/ 2828921 w 3600446"/>
                <a:gd name="connsiteY126" fmla="*/ 1285869 h 1800226"/>
                <a:gd name="connsiteX127" fmla="*/ 2775994 w 3600446"/>
                <a:gd name="connsiteY127" fmla="*/ 1365049 h 1800226"/>
                <a:gd name="connsiteX128" fmla="*/ 2682576 w 3600446"/>
                <a:gd name="connsiteY128" fmla="*/ 1346488 h 1800226"/>
                <a:gd name="connsiteX129" fmla="*/ 2664016 w 3600446"/>
                <a:gd name="connsiteY129" fmla="*/ 1253071 h 1800226"/>
                <a:gd name="connsiteX130" fmla="*/ 2743196 w 3600446"/>
                <a:gd name="connsiteY130" fmla="*/ 1200144 h 1800226"/>
                <a:gd name="connsiteX131" fmla="*/ 2803816 w 3600446"/>
                <a:gd name="connsiteY131" fmla="*/ 1225249 h 1800226"/>
                <a:gd name="connsiteX132" fmla="*/ 2828921 w 3600446"/>
                <a:gd name="connsiteY132" fmla="*/ 1285869 h 180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600446" h="1800226">
                  <a:moveTo>
                    <a:pt x="3326126" y="1765929"/>
                  </a:moveTo>
                  <a:lnTo>
                    <a:pt x="3583301" y="1423029"/>
                  </a:lnTo>
                  <a:cubicBezTo>
                    <a:pt x="3594438" y="1408180"/>
                    <a:pt x="3600446" y="1390154"/>
                    <a:pt x="3600446" y="1371594"/>
                  </a:cubicBezTo>
                  <a:lnTo>
                    <a:pt x="3600446" y="1028693"/>
                  </a:lnTo>
                  <a:cubicBezTo>
                    <a:pt x="3600446" y="1010133"/>
                    <a:pt x="3594438" y="992107"/>
                    <a:pt x="3583301" y="977258"/>
                  </a:cubicBezTo>
                  <a:lnTo>
                    <a:pt x="3326126" y="634358"/>
                  </a:lnTo>
                  <a:cubicBezTo>
                    <a:pt x="3309938" y="612774"/>
                    <a:pt x="3284527" y="600068"/>
                    <a:pt x="3257546" y="600068"/>
                  </a:cubicBezTo>
                  <a:lnTo>
                    <a:pt x="3053335" y="600068"/>
                  </a:lnTo>
                  <a:lnTo>
                    <a:pt x="2906074" y="304587"/>
                  </a:lnTo>
                  <a:cubicBezTo>
                    <a:pt x="2891493" y="275386"/>
                    <a:pt x="2861565" y="256978"/>
                    <a:pt x="2828921" y="257170"/>
                  </a:cubicBezTo>
                  <a:lnTo>
                    <a:pt x="2103247" y="257170"/>
                  </a:lnTo>
                  <a:lnTo>
                    <a:pt x="1957514" y="38155"/>
                  </a:lnTo>
                  <a:cubicBezTo>
                    <a:pt x="1941594" y="14237"/>
                    <a:pt x="1914690" y="-76"/>
                    <a:pt x="1885949" y="0"/>
                  </a:cubicBezTo>
                  <a:lnTo>
                    <a:pt x="1028699" y="0"/>
                  </a:lnTo>
                  <a:cubicBezTo>
                    <a:pt x="993644" y="-38"/>
                    <a:pt x="962109" y="21279"/>
                    <a:pt x="949059" y="53846"/>
                  </a:cubicBezTo>
                  <a:lnTo>
                    <a:pt x="799231" y="428626"/>
                  </a:lnTo>
                  <a:lnTo>
                    <a:pt x="514350" y="428626"/>
                  </a:lnTo>
                  <a:cubicBezTo>
                    <a:pt x="494870" y="428626"/>
                    <a:pt x="475965" y="435247"/>
                    <a:pt x="460771" y="447417"/>
                  </a:cubicBezTo>
                  <a:lnTo>
                    <a:pt x="32146" y="790317"/>
                  </a:lnTo>
                  <a:cubicBezTo>
                    <a:pt x="11825" y="806582"/>
                    <a:pt x="0" y="831228"/>
                    <a:pt x="0" y="857251"/>
                  </a:cubicBezTo>
                  <a:lnTo>
                    <a:pt x="0" y="1371601"/>
                  </a:lnTo>
                  <a:cubicBezTo>
                    <a:pt x="0" y="1390162"/>
                    <a:pt x="6008" y="1408188"/>
                    <a:pt x="17145" y="1423036"/>
                  </a:cubicBezTo>
                  <a:lnTo>
                    <a:pt x="274320" y="1765936"/>
                  </a:lnTo>
                  <a:cubicBezTo>
                    <a:pt x="290508" y="1787520"/>
                    <a:pt x="315920" y="1800226"/>
                    <a:pt x="342900" y="1800226"/>
                  </a:cubicBezTo>
                  <a:lnTo>
                    <a:pt x="3257550" y="1800226"/>
                  </a:lnTo>
                  <a:cubicBezTo>
                    <a:pt x="3284531" y="1800226"/>
                    <a:pt x="3309942" y="1787520"/>
                    <a:pt x="3326130" y="1765936"/>
                  </a:cubicBezTo>
                  <a:close/>
                  <a:moveTo>
                    <a:pt x="2228846" y="1628769"/>
                  </a:moveTo>
                  <a:lnTo>
                    <a:pt x="2228846" y="1454908"/>
                  </a:lnTo>
                  <a:cubicBezTo>
                    <a:pt x="2228846" y="1432176"/>
                    <a:pt x="2219814" y="1410400"/>
                    <a:pt x="2203741" y="1394327"/>
                  </a:cubicBezTo>
                  <a:lnTo>
                    <a:pt x="2034662" y="1225248"/>
                  </a:lnTo>
                  <a:cubicBezTo>
                    <a:pt x="2018589" y="1209175"/>
                    <a:pt x="1996813" y="1200142"/>
                    <a:pt x="1974080" y="1200142"/>
                  </a:cubicBezTo>
                  <a:lnTo>
                    <a:pt x="1669144" y="1200142"/>
                  </a:lnTo>
                  <a:lnTo>
                    <a:pt x="1607338" y="1138336"/>
                  </a:lnTo>
                  <a:lnTo>
                    <a:pt x="1486020" y="1259537"/>
                  </a:lnTo>
                  <a:lnTo>
                    <a:pt x="1573046" y="1346448"/>
                  </a:lnTo>
                  <a:lnTo>
                    <a:pt x="1573046" y="1346486"/>
                  </a:lnTo>
                  <a:cubicBezTo>
                    <a:pt x="1589119" y="1362560"/>
                    <a:pt x="1610934" y="1371592"/>
                    <a:pt x="1633666" y="1371592"/>
                  </a:cubicBezTo>
                  <a:lnTo>
                    <a:pt x="1938602" y="1371592"/>
                  </a:lnTo>
                  <a:lnTo>
                    <a:pt x="2057392" y="1490421"/>
                  </a:lnTo>
                  <a:lnTo>
                    <a:pt x="2057392" y="1628767"/>
                  </a:lnTo>
                  <a:lnTo>
                    <a:pt x="514342" y="1628767"/>
                  </a:lnTo>
                  <a:lnTo>
                    <a:pt x="642930" y="1457317"/>
                  </a:lnTo>
                  <a:lnTo>
                    <a:pt x="771517" y="1457317"/>
                  </a:lnTo>
                  <a:lnTo>
                    <a:pt x="771517" y="1285867"/>
                  </a:lnTo>
                  <a:lnTo>
                    <a:pt x="600067" y="1285867"/>
                  </a:lnTo>
                  <a:cubicBezTo>
                    <a:pt x="573087" y="1285867"/>
                    <a:pt x="547675" y="1298573"/>
                    <a:pt x="531487" y="1320157"/>
                  </a:cubicBezTo>
                  <a:lnTo>
                    <a:pt x="342892" y="1571590"/>
                  </a:lnTo>
                  <a:lnTo>
                    <a:pt x="171442" y="1343043"/>
                  </a:lnTo>
                  <a:lnTo>
                    <a:pt x="171442" y="1114417"/>
                  </a:lnTo>
                  <a:lnTo>
                    <a:pt x="428617" y="1114417"/>
                  </a:lnTo>
                  <a:cubicBezTo>
                    <a:pt x="451350" y="1114417"/>
                    <a:pt x="473164" y="1105385"/>
                    <a:pt x="489237" y="1089311"/>
                  </a:cubicBezTo>
                  <a:lnTo>
                    <a:pt x="574962" y="1003586"/>
                  </a:lnTo>
                  <a:lnTo>
                    <a:pt x="453722" y="882347"/>
                  </a:lnTo>
                  <a:lnTo>
                    <a:pt x="393141" y="942967"/>
                  </a:lnTo>
                  <a:lnTo>
                    <a:pt x="171441" y="942967"/>
                  </a:lnTo>
                  <a:lnTo>
                    <a:pt x="171441" y="898382"/>
                  </a:lnTo>
                  <a:lnTo>
                    <a:pt x="544419" y="600069"/>
                  </a:lnTo>
                  <a:lnTo>
                    <a:pt x="831524" y="600069"/>
                  </a:lnTo>
                  <a:lnTo>
                    <a:pt x="1028691" y="731644"/>
                  </a:lnTo>
                  <a:lnTo>
                    <a:pt x="1028691" y="787289"/>
                  </a:lnTo>
                  <a:cubicBezTo>
                    <a:pt x="951806" y="814460"/>
                    <a:pt x="892374" y="876497"/>
                    <a:pt x="868488" y="954487"/>
                  </a:cubicBezTo>
                  <a:cubicBezTo>
                    <a:pt x="844646" y="1032443"/>
                    <a:pt x="859150" y="1117139"/>
                    <a:pt x="907639" y="1182692"/>
                  </a:cubicBezTo>
                  <a:cubicBezTo>
                    <a:pt x="956165" y="1248249"/>
                    <a:pt x="1032856" y="1286943"/>
                    <a:pt x="1114407" y="1286943"/>
                  </a:cubicBezTo>
                  <a:cubicBezTo>
                    <a:pt x="1195959" y="1286943"/>
                    <a:pt x="1272651" y="1248252"/>
                    <a:pt x="1321176" y="1182692"/>
                  </a:cubicBezTo>
                  <a:cubicBezTo>
                    <a:pt x="1369664" y="1117135"/>
                    <a:pt x="1384169" y="1032443"/>
                    <a:pt x="1360327" y="954487"/>
                  </a:cubicBezTo>
                  <a:cubicBezTo>
                    <a:pt x="1336446" y="876493"/>
                    <a:pt x="1277013" y="814456"/>
                    <a:pt x="1200124" y="787289"/>
                  </a:cubicBezTo>
                  <a:lnTo>
                    <a:pt x="1200124" y="685800"/>
                  </a:lnTo>
                  <a:cubicBezTo>
                    <a:pt x="1200124" y="657136"/>
                    <a:pt x="1185811" y="630386"/>
                    <a:pt x="1161969" y="614465"/>
                  </a:cubicBezTo>
                  <a:lnTo>
                    <a:pt x="962656" y="481597"/>
                  </a:lnTo>
                  <a:lnTo>
                    <a:pt x="1086687" y="171458"/>
                  </a:lnTo>
                  <a:lnTo>
                    <a:pt x="1200119" y="171458"/>
                  </a:lnTo>
                  <a:lnTo>
                    <a:pt x="1200119" y="342908"/>
                  </a:lnTo>
                  <a:cubicBezTo>
                    <a:pt x="1200119" y="375399"/>
                    <a:pt x="1218450" y="405098"/>
                    <a:pt x="1247535" y="419639"/>
                  </a:cubicBezTo>
                  <a:lnTo>
                    <a:pt x="1418985" y="505364"/>
                  </a:lnTo>
                  <a:lnTo>
                    <a:pt x="1495640" y="351902"/>
                  </a:lnTo>
                  <a:lnTo>
                    <a:pt x="1371569" y="289943"/>
                  </a:lnTo>
                  <a:lnTo>
                    <a:pt x="1371569" y="171456"/>
                  </a:lnTo>
                  <a:lnTo>
                    <a:pt x="1840068" y="171456"/>
                  </a:lnTo>
                  <a:lnTo>
                    <a:pt x="1947072" y="332041"/>
                  </a:lnTo>
                  <a:lnTo>
                    <a:pt x="1825333" y="453781"/>
                  </a:lnTo>
                  <a:lnTo>
                    <a:pt x="1825295" y="453742"/>
                  </a:lnTo>
                  <a:cubicBezTo>
                    <a:pt x="1809222" y="469815"/>
                    <a:pt x="1800190" y="491630"/>
                    <a:pt x="1800190" y="514362"/>
                  </a:cubicBezTo>
                  <a:lnTo>
                    <a:pt x="1800190" y="685812"/>
                  </a:lnTo>
                  <a:cubicBezTo>
                    <a:pt x="1800190" y="718303"/>
                    <a:pt x="1818521" y="748001"/>
                    <a:pt x="1847606" y="762543"/>
                  </a:cubicBezTo>
                  <a:lnTo>
                    <a:pt x="1974812" y="826148"/>
                  </a:lnTo>
                  <a:cubicBezTo>
                    <a:pt x="1973090" y="836443"/>
                    <a:pt x="1972057" y="846814"/>
                    <a:pt x="1971636" y="857262"/>
                  </a:cubicBezTo>
                  <a:cubicBezTo>
                    <a:pt x="1971215" y="937400"/>
                    <a:pt x="2008030" y="1013213"/>
                    <a:pt x="2071253" y="1062463"/>
                  </a:cubicBezTo>
                  <a:cubicBezTo>
                    <a:pt x="2134475" y="1111716"/>
                    <a:pt x="2216986" y="1128861"/>
                    <a:pt x="2294598" y="1108847"/>
                  </a:cubicBezTo>
                  <a:cubicBezTo>
                    <a:pt x="2372210" y="1088831"/>
                    <a:pt x="2436157" y="1033953"/>
                    <a:pt x="2467694" y="960283"/>
                  </a:cubicBezTo>
                  <a:cubicBezTo>
                    <a:pt x="2499232" y="886613"/>
                    <a:pt x="2494828" y="802461"/>
                    <a:pt x="2455716" y="732499"/>
                  </a:cubicBezTo>
                  <a:cubicBezTo>
                    <a:pt x="2416641" y="662504"/>
                    <a:pt x="2347300" y="614669"/>
                    <a:pt x="2268002" y="602883"/>
                  </a:cubicBezTo>
                  <a:cubicBezTo>
                    <a:pt x="2188745" y="591134"/>
                    <a:pt x="2108495" y="616814"/>
                    <a:pt x="2050780" y="672459"/>
                  </a:cubicBezTo>
                  <a:lnTo>
                    <a:pt x="1971638" y="632849"/>
                  </a:lnTo>
                  <a:lnTo>
                    <a:pt x="1971638" y="549840"/>
                  </a:lnTo>
                  <a:lnTo>
                    <a:pt x="2092838" y="428640"/>
                  </a:lnTo>
                  <a:lnTo>
                    <a:pt x="2775885" y="428640"/>
                  </a:lnTo>
                  <a:lnTo>
                    <a:pt x="2895900" y="668670"/>
                  </a:lnTo>
                  <a:lnTo>
                    <a:pt x="2682430" y="882140"/>
                  </a:lnTo>
                  <a:lnTo>
                    <a:pt x="2682468" y="882140"/>
                  </a:lnTo>
                  <a:cubicBezTo>
                    <a:pt x="2666357" y="898290"/>
                    <a:pt x="2657363" y="920180"/>
                    <a:pt x="2657440" y="942989"/>
                  </a:cubicBezTo>
                  <a:lnTo>
                    <a:pt x="2657440" y="1044478"/>
                  </a:lnTo>
                  <a:cubicBezTo>
                    <a:pt x="2580555" y="1071649"/>
                    <a:pt x="2521122" y="1133686"/>
                    <a:pt x="2497237" y="1211676"/>
                  </a:cubicBezTo>
                  <a:cubicBezTo>
                    <a:pt x="2473395" y="1289632"/>
                    <a:pt x="2487899" y="1374328"/>
                    <a:pt x="2536387" y="1439881"/>
                  </a:cubicBezTo>
                  <a:cubicBezTo>
                    <a:pt x="2584914" y="1505437"/>
                    <a:pt x="2661604" y="1544132"/>
                    <a:pt x="2743156" y="1544132"/>
                  </a:cubicBezTo>
                  <a:cubicBezTo>
                    <a:pt x="2824707" y="1544132"/>
                    <a:pt x="2901399" y="1505441"/>
                    <a:pt x="2949925" y="1439881"/>
                  </a:cubicBezTo>
                  <a:cubicBezTo>
                    <a:pt x="2998413" y="1374324"/>
                    <a:pt x="3012917" y="1289632"/>
                    <a:pt x="2989075" y="1211676"/>
                  </a:cubicBezTo>
                  <a:cubicBezTo>
                    <a:pt x="2965194" y="1133682"/>
                    <a:pt x="2905761" y="1071645"/>
                    <a:pt x="2828872" y="1044478"/>
                  </a:cubicBezTo>
                  <a:lnTo>
                    <a:pt x="2828872" y="978462"/>
                  </a:lnTo>
                  <a:lnTo>
                    <a:pt x="3035797" y="771536"/>
                  </a:lnTo>
                  <a:lnTo>
                    <a:pt x="3214635" y="771536"/>
                  </a:lnTo>
                  <a:lnTo>
                    <a:pt x="3428947" y="1057260"/>
                  </a:lnTo>
                  <a:lnTo>
                    <a:pt x="3428947" y="1343062"/>
                  </a:lnTo>
                  <a:lnTo>
                    <a:pt x="3214635" y="1628786"/>
                  </a:lnTo>
                  <a:close/>
                  <a:moveTo>
                    <a:pt x="1200146" y="1028693"/>
                  </a:moveTo>
                  <a:cubicBezTo>
                    <a:pt x="1200146" y="1063367"/>
                    <a:pt x="1179251" y="1094633"/>
                    <a:pt x="1147219" y="1107874"/>
                  </a:cubicBezTo>
                  <a:cubicBezTo>
                    <a:pt x="1115187" y="1121154"/>
                    <a:pt x="1078333" y="1113844"/>
                    <a:pt x="1053801" y="1089313"/>
                  </a:cubicBezTo>
                  <a:cubicBezTo>
                    <a:pt x="1029269" y="1064782"/>
                    <a:pt x="1021961" y="1027928"/>
                    <a:pt x="1035241" y="995896"/>
                  </a:cubicBezTo>
                  <a:cubicBezTo>
                    <a:pt x="1048483" y="963864"/>
                    <a:pt x="1079749" y="942968"/>
                    <a:pt x="1114421" y="942968"/>
                  </a:cubicBezTo>
                  <a:cubicBezTo>
                    <a:pt x="1137153" y="942968"/>
                    <a:pt x="1158968" y="952000"/>
                    <a:pt x="1175041" y="968074"/>
                  </a:cubicBezTo>
                  <a:cubicBezTo>
                    <a:pt x="1191114" y="984147"/>
                    <a:pt x="1200146" y="1005961"/>
                    <a:pt x="1200146" y="1028693"/>
                  </a:cubicBezTo>
                  <a:close/>
                  <a:moveTo>
                    <a:pt x="2143121" y="857243"/>
                  </a:moveTo>
                  <a:cubicBezTo>
                    <a:pt x="2143121" y="822570"/>
                    <a:pt x="2164017" y="791304"/>
                    <a:pt x="2196048" y="778063"/>
                  </a:cubicBezTo>
                  <a:cubicBezTo>
                    <a:pt x="2228080" y="764783"/>
                    <a:pt x="2264934" y="772093"/>
                    <a:pt x="2289466" y="796624"/>
                  </a:cubicBezTo>
                  <a:cubicBezTo>
                    <a:pt x="2313998" y="821155"/>
                    <a:pt x="2321307" y="858009"/>
                    <a:pt x="2308027" y="890041"/>
                  </a:cubicBezTo>
                  <a:cubicBezTo>
                    <a:pt x="2294785" y="922073"/>
                    <a:pt x="2263518" y="942968"/>
                    <a:pt x="2228846" y="942968"/>
                  </a:cubicBezTo>
                  <a:cubicBezTo>
                    <a:pt x="2181506" y="942968"/>
                    <a:pt x="2143121" y="904583"/>
                    <a:pt x="2143121" y="857243"/>
                  </a:cubicBezTo>
                  <a:close/>
                  <a:moveTo>
                    <a:pt x="2828921" y="1285869"/>
                  </a:moveTo>
                  <a:cubicBezTo>
                    <a:pt x="2828921" y="1320542"/>
                    <a:pt x="2808026" y="1351808"/>
                    <a:pt x="2775994" y="1365049"/>
                  </a:cubicBezTo>
                  <a:cubicBezTo>
                    <a:pt x="2743962" y="1378329"/>
                    <a:pt x="2707108" y="1371019"/>
                    <a:pt x="2682576" y="1346488"/>
                  </a:cubicBezTo>
                  <a:cubicBezTo>
                    <a:pt x="2658044" y="1321958"/>
                    <a:pt x="2650736" y="1285103"/>
                    <a:pt x="2664016" y="1253071"/>
                  </a:cubicBezTo>
                  <a:cubicBezTo>
                    <a:pt x="2677257" y="1221039"/>
                    <a:pt x="2708524" y="1200144"/>
                    <a:pt x="2743196" y="1200144"/>
                  </a:cubicBezTo>
                  <a:cubicBezTo>
                    <a:pt x="2765929" y="1200144"/>
                    <a:pt x="2787743" y="1209175"/>
                    <a:pt x="2803816" y="1225249"/>
                  </a:cubicBezTo>
                  <a:cubicBezTo>
                    <a:pt x="2819889" y="1241322"/>
                    <a:pt x="2828921" y="1263136"/>
                    <a:pt x="2828921" y="1285869"/>
                  </a:cubicBezTo>
                  <a:close/>
                </a:path>
              </a:pathLst>
            </a:custGeom>
            <a:grpFill/>
            <a:ln w="9797" cap="flat">
              <a:noFill/>
              <a:prstDash val="solid"/>
              <a:miter/>
            </a:ln>
          </p:spPr>
          <p:txBody>
            <a:bodyPr rtlCol="0" anchor="ctr"/>
            <a:lstStyle/>
            <a:p>
              <a:endParaRPr lang="en-IN" dirty="0"/>
            </a:p>
          </p:txBody>
        </p:sp>
        <p:sp>
          <p:nvSpPr>
            <p:cNvPr id="60" name="Freeform: Shape 59">
              <a:extLst>
                <a:ext uri="{FF2B5EF4-FFF2-40B4-BE49-F238E27FC236}">
                  <a16:creationId xmlns:a16="http://schemas.microsoft.com/office/drawing/2014/main" id="{9BAC3603-3BCD-45DD-98AF-A6E210167432}"/>
                </a:ext>
              </a:extLst>
            </p:cNvPr>
            <p:cNvSpPr/>
            <p:nvPr/>
          </p:nvSpPr>
          <p:spPr>
            <a:xfrm>
              <a:off x="27012900" y="-3691458"/>
              <a:ext cx="1028700" cy="1028700"/>
            </a:xfrm>
            <a:custGeom>
              <a:avLst/>
              <a:gdLst>
                <a:gd name="connsiteX0" fmla="*/ 514350 w 1028700"/>
                <a:gd name="connsiteY0" fmla="*/ 0 h 1028700"/>
                <a:gd name="connsiteX1" fmla="*/ 150631 w 1028700"/>
                <a:gd name="connsiteY1" fmla="*/ 150631 h 1028700"/>
                <a:gd name="connsiteX2" fmla="*/ 0 w 1028700"/>
                <a:gd name="connsiteY2" fmla="*/ 514350 h 1028700"/>
                <a:gd name="connsiteX3" fmla="*/ 150631 w 1028700"/>
                <a:gd name="connsiteY3" fmla="*/ 878069 h 1028700"/>
                <a:gd name="connsiteX4" fmla="*/ 514350 w 1028700"/>
                <a:gd name="connsiteY4" fmla="*/ 1028700 h 1028700"/>
                <a:gd name="connsiteX5" fmla="*/ 878069 w 1028700"/>
                <a:gd name="connsiteY5" fmla="*/ 878069 h 1028700"/>
                <a:gd name="connsiteX6" fmla="*/ 1028700 w 1028700"/>
                <a:gd name="connsiteY6" fmla="*/ 514350 h 1028700"/>
                <a:gd name="connsiteX7" fmla="*/ 877912 w 1028700"/>
                <a:gd name="connsiteY7" fmla="*/ 150788 h 1028700"/>
                <a:gd name="connsiteX8" fmla="*/ 514350 w 1028700"/>
                <a:gd name="connsiteY8" fmla="*/ 0 h 1028700"/>
                <a:gd name="connsiteX9" fmla="*/ 514350 w 1028700"/>
                <a:gd name="connsiteY9" fmla="*/ 857250 h 1028700"/>
                <a:gd name="connsiteX10" fmla="*/ 271871 w 1028700"/>
                <a:gd name="connsiteY10" fmla="*/ 756829 h 1028700"/>
                <a:gd name="connsiteX11" fmla="*/ 171450 w 1028700"/>
                <a:gd name="connsiteY11" fmla="*/ 514350 h 1028700"/>
                <a:gd name="connsiteX12" fmla="*/ 271871 w 1028700"/>
                <a:gd name="connsiteY12" fmla="*/ 271871 h 1028700"/>
                <a:gd name="connsiteX13" fmla="*/ 514350 w 1028700"/>
                <a:gd name="connsiteY13" fmla="*/ 171450 h 1028700"/>
                <a:gd name="connsiteX14" fmla="*/ 756829 w 1028700"/>
                <a:gd name="connsiteY14" fmla="*/ 271871 h 1028700"/>
                <a:gd name="connsiteX15" fmla="*/ 857250 w 1028700"/>
                <a:gd name="connsiteY15" fmla="*/ 514350 h 1028700"/>
                <a:gd name="connsiteX16" fmla="*/ 756829 w 1028700"/>
                <a:gd name="connsiteY16" fmla="*/ 756829 h 1028700"/>
                <a:gd name="connsiteX17" fmla="*/ 514350 w 1028700"/>
                <a:gd name="connsiteY17" fmla="*/ 85725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 h="1028700">
                  <a:moveTo>
                    <a:pt x="514350" y="0"/>
                  </a:moveTo>
                  <a:cubicBezTo>
                    <a:pt x="377915" y="0"/>
                    <a:pt x="247113" y="54190"/>
                    <a:pt x="150631" y="150631"/>
                  </a:cubicBezTo>
                  <a:cubicBezTo>
                    <a:pt x="54190" y="247110"/>
                    <a:pt x="0" y="377915"/>
                    <a:pt x="0" y="514350"/>
                  </a:cubicBezTo>
                  <a:cubicBezTo>
                    <a:pt x="0" y="650785"/>
                    <a:pt x="54190" y="781587"/>
                    <a:pt x="150631" y="878069"/>
                  </a:cubicBezTo>
                  <a:cubicBezTo>
                    <a:pt x="247110" y="974510"/>
                    <a:pt x="377915" y="1028700"/>
                    <a:pt x="514350" y="1028700"/>
                  </a:cubicBezTo>
                  <a:cubicBezTo>
                    <a:pt x="650785" y="1028700"/>
                    <a:pt x="781586" y="974510"/>
                    <a:pt x="878069" y="878069"/>
                  </a:cubicBezTo>
                  <a:cubicBezTo>
                    <a:pt x="974510" y="781590"/>
                    <a:pt x="1028700" y="650785"/>
                    <a:pt x="1028700" y="514350"/>
                  </a:cubicBezTo>
                  <a:cubicBezTo>
                    <a:pt x="1028547" y="377993"/>
                    <a:pt x="974318" y="247221"/>
                    <a:pt x="877912" y="150788"/>
                  </a:cubicBezTo>
                  <a:cubicBezTo>
                    <a:pt x="781471" y="54386"/>
                    <a:pt x="650707" y="157"/>
                    <a:pt x="514350" y="0"/>
                  </a:cubicBezTo>
                  <a:close/>
                  <a:moveTo>
                    <a:pt x="514350" y="857250"/>
                  </a:moveTo>
                  <a:cubicBezTo>
                    <a:pt x="423421" y="857250"/>
                    <a:pt x="336199" y="821123"/>
                    <a:pt x="271871" y="756829"/>
                  </a:cubicBezTo>
                  <a:cubicBezTo>
                    <a:pt x="207577" y="692497"/>
                    <a:pt x="171450" y="605277"/>
                    <a:pt x="171450" y="514350"/>
                  </a:cubicBezTo>
                  <a:cubicBezTo>
                    <a:pt x="171450" y="423423"/>
                    <a:pt x="207577" y="336199"/>
                    <a:pt x="271871" y="271871"/>
                  </a:cubicBezTo>
                  <a:cubicBezTo>
                    <a:pt x="336203" y="207577"/>
                    <a:pt x="423423" y="171450"/>
                    <a:pt x="514350" y="171450"/>
                  </a:cubicBezTo>
                  <a:cubicBezTo>
                    <a:pt x="605277" y="171450"/>
                    <a:pt x="692501" y="207577"/>
                    <a:pt x="756829" y="271871"/>
                  </a:cubicBezTo>
                  <a:cubicBezTo>
                    <a:pt x="821123" y="336203"/>
                    <a:pt x="857250" y="423423"/>
                    <a:pt x="857250" y="514350"/>
                  </a:cubicBezTo>
                  <a:cubicBezTo>
                    <a:pt x="857250" y="605277"/>
                    <a:pt x="821123" y="692501"/>
                    <a:pt x="756829" y="756829"/>
                  </a:cubicBezTo>
                  <a:cubicBezTo>
                    <a:pt x="692497" y="821123"/>
                    <a:pt x="605277" y="857250"/>
                    <a:pt x="514350" y="857250"/>
                  </a:cubicBezTo>
                  <a:close/>
                </a:path>
              </a:pathLst>
            </a:custGeom>
            <a:grpFill/>
            <a:ln w="9797" cap="flat">
              <a:noFill/>
              <a:prstDash val="solid"/>
              <a:miter/>
            </a:ln>
          </p:spPr>
          <p:txBody>
            <a:bodyPr rtlCol="0" anchor="ctr"/>
            <a:lstStyle/>
            <a:p>
              <a:endParaRPr lang="en-IN" dirty="0"/>
            </a:p>
          </p:txBody>
        </p:sp>
        <p:sp>
          <p:nvSpPr>
            <p:cNvPr id="61" name="Freeform: Shape 60">
              <a:extLst>
                <a:ext uri="{FF2B5EF4-FFF2-40B4-BE49-F238E27FC236}">
                  <a16:creationId xmlns:a16="http://schemas.microsoft.com/office/drawing/2014/main" id="{4C38730C-91F6-4AFA-9FF3-476AB3A4BF26}"/>
                </a:ext>
              </a:extLst>
            </p:cNvPr>
            <p:cNvSpPr/>
            <p:nvPr/>
          </p:nvSpPr>
          <p:spPr>
            <a:xfrm>
              <a:off x="26498556" y="-4205764"/>
              <a:ext cx="2057393" cy="2057395"/>
            </a:xfrm>
            <a:custGeom>
              <a:avLst/>
              <a:gdLst>
                <a:gd name="connsiteX0" fmla="*/ 1988813 w 2057393"/>
                <a:gd name="connsiteY0" fmla="*/ 773243 h 2057395"/>
                <a:gd name="connsiteX1" fmla="*/ 1836732 w 2057393"/>
                <a:gd name="connsiteY1" fmla="*/ 742818 h 2057395"/>
                <a:gd name="connsiteX2" fmla="*/ 1802442 w 2057393"/>
                <a:gd name="connsiteY2" fmla="*/ 659581 h 2057395"/>
                <a:gd name="connsiteX3" fmla="*/ 1888167 w 2057393"/>
                <a:gd name="connsiteY3" fmla="*/ 530993 h 2057395"/>
                <a:gd name="connsiteX4" fmla="*/ 1877451 w 2057393"/>
                <a:gd name="connsiteY4" fmla="*/ 422804 h 2057395"/>
                <a:gd name="connsiteX5" fmla="*/ 1634854 w 2057393"/>
                <a:gd name="connsiteY5" fmla="*/ 180021 h 2057395"/>
                <a:gd name="connsiteX6" fmla="*/ 1526743 w 2057393"/>
                <a:gd name="connsiteY6" fmla="*/ 169304 h 2057395"/>
                <a:gd name="connsiteX7" fmla="*/ 1398155 w 2057393"/>
                <a:gd name="connsiteY7" fmla="*/ 255029 h 2057395"/>
                <a:gd name="connsiteX8" fmla="*/ 1315032 w 2057393"/>
                <a:gd name="connsiteY8" fmla="*/ 220739 h 2057395"/>
                <a:gd name="connsiteX9" fmla="*/ 1284149 w 2057393"/>
                <a:gd name="connsiteY9" fmla="*/ 68580 h 2057395"/>
                <a:gd name="connsiteX10" fmla="*/ 1200146 w 2057393"/>
                <a:gd name="connsiteY10" fmla="*/ 0 h 2057395"/>
                <a:gd name="connsiteX11" fmla="*/ 857246 w 2057393"/>
                <a:gd name="connsiteY11" fmla="*/ 0 h 2057395"/>
                <a:gd name="connsiteX12" fmla="*/ 773243 w 2057393"/>
                <a:gd name="connsiteY12" fmla="*/ 68580 h 2057395"/>
                <a:gd name="connsiteX13" fmla="*/ 742742 w 2057393"/>
                <a:gd name="connsiteY13" fmla="*/ 220661 h 2057395"/>
                <a:gd name="connsiteX14" fmla="*/ 742704 w 2057393"/>
                <a:gd name="connsiteY14" fmla="*/ 220661 h 2057395"/>
                <a:gd name="connsiteX15" fmla="*/ 659581 w 2057393"/>
                <a:gd name="connsiteY15" fmla="*/ 254951 h 2057395"/>
                <a:gd name="connsiteX16" fmla="*/ 530993 w 2057393"/>
                <a:gd name="connsiteY16" fmla="*/ 169226 h 2057395"/>
                <a:gd name="connsiteX17" fmla="*/ 422882 w 2057393"/>
                <a:gd name="connsiteY17" fmla="*/ 179942 h 2057395"/>
                <a:gd name="connsiteX18" fmla="*/ 180020 w 2057393"/>
                <a:gd name="connsiteY18" fmla="*/ 422539 h 2057395"/>
                <a:gd name="connsiteX19" fmla="*/ 169304 w 2057393"/>
                <a:gd name="connsiteY19" fmla="*/ 530729 h 2057395"/>
                <a:gd name="connsiteX20" fmla="*/ 255029 w 2057393"/>
                <a:gd name="connsiteY20" fmla="*/ 659316 h 2057395"/>
                <a:gd name="connsiteX21" fmla="*/ 220739 w 2057393"/>
                <a:gd name="connsiteY21" fmla="*/ 742554 h 2057395"/>
                <a:gd name="connsiteX22" fmla="*/ 68580 w 2057393"/>
                <a:gd name="connsiteY22" fmla="*/ 773246 h 2057395"/>
                <a:gd name="connsiteX23" fmla="*/ 0 w 2057393"/>
                <a:gd name="connsiteY23" fmla="*/ 857249 h 2057395"/>
                <a:gd name="connsiteX24" fmla="*/ 0 w 2057393"/>
                <a:gd name="connsiteY24" fmla="*/ 1200149 h 2057395"/>
                <a:gd name="connsiteX25" fmla="*/ 68580 w 2057393"/>
                <a:gd name="connsiteY25" fmla="*/ 1284152 h 2057395"/>
                <a:gd name="connsiteX26" fmla="*/ 220661 w 2057393"/>
                <a:gd name="connsiteY26" fmla="*/ 1314577 h 2057395"/>
                <a:gd name="connsiteX27" fmla="*/ 254951 w 2057393"/>
                <a:gd name="connsiteY27" fmla="*/ 1397814 h 2057395"/>
                <a:gd name="connsiteX28" fmla="*/ 169226 w 2057393"/>
                <a:gd name="connsiteY28" fmla="*/ 1526402 h 2057395"/>
                <a:gd name="connsiteX29" fmla="*/ 179942 w 2057393"/>
                <a:gd name="connsiteY29" fmla="*/ 1634592 h 2057395"/>
                <a:gd name="connsiteX30" fmla="*/ 422539 w 2057393"/>
                <a:gd name="connsiteY30" fmla="*/ 1877375 h 2057395"/>
                <a:gd name="connsiteX31" fmla="*/ 530650 w 2057393"/>
                <a:gd name="connsiteY31" fmla="*/ 1888091 h 2057395"/>
                <a:gd name="connsiteX32" fmla="*/ 659238 w 2057393"/>
                <a:gd name="connsiteY32" fmla="*/ 1802366 h 2057395"/>
                <a:gd name="connsiteX33" fmla="*/ 742361 w 2057393"/>
                <a:gd name="connsiteY33" fmla="*/ 1836656 h 2057395"/>
                <a:gd name="connsiteX34" fmla="*/ 773244 w 2057393"/>
                <a:gd name="connsiteY34" fmla="*/ 1988815 h 2057395"/>
                <a:gd name="connsiteX35" fmla="*/ 857247 w 2057393"/>
                <a:gd name="connsiteY35" fmla="*/ 2057395 h 2057395"/>
                <a:gd name="connsiteX36" fmla="*/ 1200147 w 2057393"/>
                <a:gd name="connsiteY36" fmla="*/ 2057395 h 2057395"/>
                <a:gd name="connsiteX37" fmla="*/ 1284150 w 2057393"/>
                <a:gd name="connsiteY37" fmla="*/ 1988815 h 2057395"/>
                <a:gd name="connsiteX38" fmla="*/ 1314651 w 2057393"/>
                <a:gd name="connsiteY38" fmla="*/ 1836734 h 2057395"/>
                <a:gd name="connsiteX39" fmla="*/ 1314689 w 2057393"/>
                <a:gd name="connsiteY39" fmla="*/ 1836734 h 2057395"/>
                <a:gd name="connsiteX40" fmla="*/ 1397812 w 2057393"/>
                <a:gd name="connsiteY40" fmla="*/ 1802444 h 2057395"/>
                <a:gd name="connsiteX41" fmla="*/ 1526400 w 2057393"/>
                <a:gd name="connsiteY41" fmla="*/ 1888169 h 2057395"/>
                <a:gd name="connsiteX42" fmla="*/ 1634511 w 2057393"/>
                <a:gd name="connsiteY42" fmla="*/ 1877453 h 2057395"/>
                <a:gd name="connsiteX43" fmla="*/ 1877372 w 2057393"/>
                <a:gd name="connsiteY43" fmla="*/ 1634856 h 2057395"/>
                <a:gd name="connsiteX44" fmla="*/ 1888089 w 2057393"/>
                <a:gd name="connsiteY44" fmla="*/ 1526666 h 2057395"/>
                <a:gd name="connsiteX45" fmla="*/ 1802364 w 2057393"/>
                <a:gd name="connsiteY45" fmla="*/ 1398079 h 2057395"/>
                <a:gd name="connsiteX46" fmla="*/ 1836654 w 2057393"/>
                <a:gd name="connsiteY46" fmla="*/ 1314841 h 2057395"/>
                <a:gd name="connsiteX47" fmla="*/ 1988813 w 2057393"/>
                <a:gd name="connsiteY47" fmla="*/ 1284149 h 2057395"/>
                <a:gd name="connsiteX48" fmla="*/ 2057393 w 2057393"/>
                <a:gd name="connsiteY48" fmla="*/ 1200146 h 2057395"/>
                <a:gd name="connsiteX49" fmla="*/ 2057393 w 2057393"/>
                <a:gd name="connsiteY49" fmla="*/ 857246 h 2057395"/>
                <a:gd name="connsiteX50" fmla="*/ 1988813 w 2057393"/>
                <a:gd name="connsiteY50" fmla="*/ 773243 h 2057395"/>
                <a:gd name="connsiteX51" fmla="*/ 1885943 w 2057393"/>
                <a:gd name="connsiteY51" fmla="*/ 1129840 h 2057395"/>
                <a:gd name="connsiteX52" fmla="*/ 1753221 w 2057393"/>
                <a:gd name="connsiteY52" fmla="*/ 1156399 h 2057395"/>
                <a:gd name="connsiteX53" fmla="*/ 1753221 w 2057393"/>
                <a:gd name="connsiteY53" fmla="*/ 1156437 h 2057395"/>
                <a:gd name="connsiteX54" fmla="*/ 1687665 w 2057393"/>
                <a:gd name="connsiteY54" fmla="*/ 1216942 h 2057395"/>
                <a:gd name="connsiteX55" fmla="*/ 1627657 w 2057393"/>
                <a:gd name="connsiteY55" fmla="*/ 1361832 h 2057395"/>
                <a:gd name="connsiteX56" fmla="*/ 1631255 w 2057393"/>
                <a:gd name="connsiteY56" fmla="*/ 1450964 h 2057395"/>
                <a:gd name="connsiteX57" fmla="*/ 1706111 w 2057393"/>
                <a:gd name="connsiteY57" fmla="*/ 1563249 h 2057395"/>
                <a:gd name="connsiteX58" fmla="*/ 1563023 w 2057393"/>
                <a:gd name="connsiteY58" fmla="*/ 1706414 h 2057395"/>
                <a:gd name="connsiteX59" fmla="*/ 1450738 w 2057393"/>
                <a:gd name="connsiteY59" fmla="*/ 1631482 h 2057395"/>
                <a:gd name="connsiteX60" fmla="*/ 1450738 w 2057393"/>
                <a:gd name="connsiteY60" fmla="*/ 1631520 h 2057395"/>
                <a:gd name="connsiteX61" fmla="*/ 1361377 w 2057393"/>
                <a:gd name="connsiteY61" fmla="*/ 1628000 h 2057395"/>
                <a:gd name="connsiteX62" fmla="*/ 1216674 w 2057393"/>
                <a:gd name="connsiteY62" fmla="*/ 1688007 h 2057395"/>
                <a:gd name="connsiteX63" fmla="*/ 1156168 w 2057393"/>
                <a:gd name="connsiteY63" fmla="*/ 1753564 h 2057395"/>
                <a:gd name="connsiteX64" fmla="*/ 1129915 w 2057393"/>
                <a:gd name="connsiteY64" fmla="*/ 1885943 h 2057395"/>
                <a:gd name="connsiteX65" fmla="*/ 927467 w 2057393"/>
                <a:gd name="connsiteY65" fmla="*/ 1885943 h 2057395"/>
                <a:gd name="connsiteX66" fmla="*/ 900984 w 2057393"/>
                <a:gd name="connsiteY66" fmla="*/ 1753221 h 2057395"/>
                <a:gd name="connsiteX67" fmla="*/ 900946 w 2057393"/>
                <a:gd name="connsiteY67" fmla="*/ 1753221 h 2057395"/>
                <a:gd name="connsiteX68" fmla="*/ 840441 w 2057393"/>
                <a:gd name="connsiteY68" fmla="*/ 1687664 h 2057395"/>
                <a:gd name="connsiteX69" fmla="*/ 695737 w 2057393"/>
                <a:gd name="connsiteY69" fmla="*/ 1627657 h 2057395"/>
                <a:gd name="connsiteX70" fmla="*/ 606415 w 2057393"/>
                <a:gd name="connsiteY70" fmla="*/ 1631178 h 2057395"/>
                <a:gd name="connsiteX71" fmla="*/ 494130 w 2057393"/>
                <a:gd name="connsiteY71" fmla="*/ 1706110 h 2057395"/>
                <a:gd name="connsiteX72" fmla="*/ 351464 w 2057393"/>
                <a:gd name="connsiteY72" fmla="*/ 1563287 h 2057395"/>
                <a:gd name="connsiteX73" fmla="*/ 426320 w 2057393"/>
                <a:gd name="connsiteY73" fmla="*/ 1451002 h 2057395"/>
                <a:gd name="connsiteX74" fmla="*/ 426320 w 2057393"/>
                <a:gd name="connsiteY74" fmla="*/ 1450964 h 2057395"/>
                <a:gd name="connsiteX75" fmla="*/ 429917 w 2057393"/>
                <a:gd name="connsiteY75" fmla="*/ 1361832 h 2057395"/>
                <a:gd name="connsiteX76" fmla="*/ 369909 w 2057393"/>
                <a:gd name="connsiteY76" fmla="*/ 1216942 h 2057395"/>
                <a:gd name="connsiteX77" fmla="*/ 304315 w 2057393"/>
                <a:gd name="connsiteY77" fmla="*/ 1156437 h 2057395"/>
                <a:gd name="connsiteX78" fmla="*/ 171446 w 2057393"/>
                <a:gd name="connsiteY78" fmla="*/ 1129840 h 2057395"/>
                <a:gd name="connsiteX79" fmla="*/ 171446 w 2057393"/>
                <a:gd name="connsiteY79" fmla="*/ 927548 h 2057395"/>
                <a:gd name="connsiteX80" fmla="*/ 304168 w 2057393"/>
                <a:gd name="connsiteY80" fmla="*/ 900990 h 2057395"/>
                <a:gd name="connsiteX81" fmla="*/ 304168 w 2057393"/>
                <a:gd name="connsiteY81" fmla="*/ 900951 h 2057395"/>
                <a:gd name="connsiteX82" fmla="*/ 369724 w 2057393"/>
                <a:gd name="connsiteY82" fmla="*/ 840446 h 2057395"/>
                <a:gd name="connsiteX83" fmla="*/ 429732 w 2057393"/>
                <a:gd name="connsiteY83" fmla="*/ 695556 h 2057395"/>
                <a:gd name="connsiteX84" fmla="*/ 426134 w 2057393"/>
                <a:gd name="connsiteY84" fmla="*/ 606425 h 2057395"/>
                <a:gd name="connsiteX85" fmla="*/ 351278 w 2057393"/>
                <a:gd name="connsiteY85" fmla="*/ 494140 h 2057395"/>
                <a:gd name="connsiteX86" fmla="*/ 494366 w 2057393"/>
                <a:gd name="connsiteY86" fmla="*/ 350974 h 2057395"/>
                <a:gd name="connsiteX87" fmla="*/ 606651 w 2057393"/>
                <a:gd name="connsiteY87" fmla="*/ 425906 h 2057395"/>
                <a:gd name="connsiteX88" fmla="*/ 606651 w 2057393"/>
                <a:gd name="connsiteY88" fmla="*/ 425868 h 2057395"/>
                <a:gd name="connsiteX89" fmla="*/ 696011 w 2057393"/>
                <a:gd name="connsiteY89" fmla="*/ 429389 h 2057395"/>
                <a:gd name="connsiteX90" fmla="*/ 840715 w 2057393"/>
                <a:gd name="connsiteY90" fmla="*/ 369382 h 2057395"/>
                <a:gd name="connsiteX91" fmla="*/ 901220 w 2057393"/>
                <a:gd name="connsiteY91" fmla="*/ 303825 h 2057395"/>
                <a:gd name="connsiteX92" fmla="*/ 927474 w 2057393"/>
                <a:gd name="connsiteY92" fmla="*/ 171446 h 2057395"/>
                <a:gd name="connsiteX93" fmla="*/ 1129961 w 2057393"/>
                <a:gd name="connsiteY93" fmla="*/ 171446 h 2057395"/>
                <a:gd name="connsiteX94" fmla="*/ 1156444 w 2057393"/>
                <a:gd name="connsiteY94" fmla="*/ 304168 h 2057395"/>
                <a:gd name="connsiteX95" fmla="*/ 1216949 w 2057393"/>
                <a:gd name="connsiteY95" fmla="*/ 369725 h 2057395"/>
                <a:gd name="connsiteX96" fmla="*/ 1361653 w 2057393"/>
                <a:gd name="connsiteY96" fmla="*/ 429732 h 2057395"/>
                <a:gd name="connsiteX97" fmla="*/ 1450976 w 2057393"/>
                <a:gd name="connsiteY97" fmla="*/ 426211 h 2057395"/>
                <a:gd name="connsiteX98" fmla="*/ 1563261 w 2057393"/>
                <a:gd name="connsiteY98" fmla="*/ 351278 h 2057395"/>
                <a:gd name="connsiteX99" fmla="*/ 1706348 w 2057393"/>
                <a:gd name="connsiteY99" fmla="*/ 494444 h 2057395"/>
                <a:gd name="connsiteX100" fmla="*/ 1631491 w 2057393"/>
                <a:gd name="connsiteY100" fmla="*/ 606729 h 2057395"/>
                <a:gd name="connsiteX101" fmla="*/ 1631530 w 2057393"/>
                <a:gd name="connsiteY101" fmla="*/ 606768 h 2057395"/>
                <a:gd name="connsiteX102" fmla="*/ 1627932 w 2057393"/>
                <a:gd name="connsiteY102" fmla="*/ 695899 h 2057395"/>
                <a:gd name="connsiteX103" fmla="*/ 1687940 w 2057393"/>
                <a:gd name="connsiteY103" fmla="*/ 840789 h 2057395"/>
                <a:gd name="connsiteX104" fmla="*/ 1753496 w 2057393"/>
                <a:gd name="connsiteY104" fmla="*/ 901294 h 2057395"/>
                <a:gd name="connsiteX105" fmla="*/ 1885954 w 2057393"/>
                <a:gd name="connsiteY105" fmla="*/ 927548 h 205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57393" h="2057395">
                  <a:moveTo>
                    <a:pt x="1988813" y="773243"/>
                  </a:moveTo>
                  <a:lnTo>
                    <a:pt x="1836732" y="742818"/>
                  </a:lnTo>
                  <a:cubicBezTo>
                    <a:pt x="1826820" y="714461"/>
                    <a:pt x="1815377" y="686676"/>
                    <a:pt x="1802442" y="659581"/>
                  </a:cubicBezTo>
                  <a:lnTo>
                    <a:pt x="1888167" y="530993"/>
                  </a:lnTo>
                  <a:cubicBezTo>
                    <a:pt x="1910861" y="496971"/>
                    <a:pt x="1906384" y="451697"/>
                    <a:pt x="1877451" y="422804"/>
                  </a:cubicBezTo>
                  <a:lnTo>
                    <a:pt x="1634854" y="180021"/>
                  </a:lnTo>
                  <a:cubicBezTo>
                    <a:pt x="1605960" y="151165"/>
                    <a:pt x="1560725" y="146688"/>
                    <a:pt x="1526743" y="169304"/>
                  </a:cubicBezTo>
                  <a:lnTo>
                    <a:pt x="1398155" y="255029"/>
                  </a:lnTo>
                  <a:cubicBezTo>
                    <a:pt x="1371060" y="242171"/>
                    <a:pt x="1343314" y="230728"/>
                    <a:pt x="1315032" y="220739"/>
                  </a:cubicBezTo>
                  <a:lnTo>
                    <a:pt x="1284149" y="68580"/>
                  </a:lnTo>
                  <a:cubicBezTo>
                    <a:pt x="1275997" y="28665"/>
                    <a:pt x="1240903" y="0"/>
                    <a:pt x="1200146" y="0"/>
                  </a:cubicBezTo>
                  <a:lnTo>
                    <a:pt x="857246" y="0"/>
                  </a:lnTo>
                  <a:cubicBezTo>
                    <a:pt x="816488" y="0"/>
                    <a:pt x="781395" y="28665"/>
                    <a:pt x="773243" y="68580"/>
                  </a:cubicBezTo>
                  <a:lnTo>
                    <a:pt x="742742" y="220661"/>
                  </a:lnTo>
                  <a:lnTo>
                    <a:pt x="742704" y="220661"/>
                  </a:lnTo>
                  <a:cubicBezTo>
                    <a:pt x="714422" y="230611"/>
                    <a:pt x="686676" y="242092"/>
                    <a:pt x="659581" y="254951"/>
                  </a:cubicBezTo>
                  <a:lnTo>
                    <a:pt x="530993" y="169226"/>
                  </a:lnTo>
                  <a:cubicBezTo>
                    <a:pt x="496971" y="146608"/>
                    <a:pt x="451775" y="151086"/>
                    <a:pt x="422882" y="179942"/>
                  </a:cubicBezTo>
                  <a:lnTo>
                    <a:pt x="180020" y="422539"/>
                  </a:lnTo>
                  <a:cubicBezTo>
                    <a:pt x="151127" y="451433"/>
                    <a:pt x="146649" y="496706"/>
                    <a:pt x="169304" y="530729"/>
                  </a:cubicBezTo>
                  <a:lnTo>
                    <a:pt x="255029" y="659316"/>
                  </a:lnTo>
                  <a:cubicBezTo>
                    <a:pt x="242094" y="686411"/>
                    <a:pt x="230651" y="714196"/>
                    <a:pt x="220739" y="742554"/>
                  </a:cubicBezTo>
                  <a:lnTo>
                    <a:pt x="68580" y="773246"/>
                  </a:lnTo>
                  <a:cubicBezTo>
                    <a:pt x="28664" y="781398"/>
                    <a:pt x="0" y="816492"/>
                    <a:pt x="0" y="857249"/>
                  </a:cubicBezTo>
                  <a:lnTo>
                    <a:pt x="0" y="1200149"/>
                  </a:lnTo>
                  <a:cubicBezTo>
                    <a:pt x="0" y="1240907"/>
                    <a:pt x="28664" y="1276001"/>
                    <a:pt x="68580" y="1284152"/>
                  </a:cubicBezTo>
                  <a:lnTo>
                    <a:pt x="220661" y="1314577"/>
                  </a:lnTo>
                  <a:cubicBezTo>
                    <a:pt x="230573" y="1342935"/>
                    <a:pt x="242016" y="1370719"/>
                    <a:pt x="254951" y="1397814"/>
                  </a:cubicBezTo>
                  <a:lnTo>
                    <a:pt x="169226" y="1526402"/>
                  </a:lnTo>
                  <a:cubicBezTo>
                    <a:pt x="146532" y="1560425"/>
                    <a:pt x="151009" y="1605698"/>
                    <a:pt x="179942" y="1634592"/>
                  </a:cubicBezTo>
                  <a:lnTo>
                    <a:pt x="422539" y="1877375"/>
                  </a:lnTo>
                  <a:cubicBezTo>
                    <a:pt x="451433" y="1906230"/>
                    <a:pt x="496668" y="1910707"/>
                    <a:pt x="530650" y="1888091"/>
                  </a:cubicBezTo>
                  <a:lnTo>
                    <a:pt x="659238" y="1802366"/>
                  </a:lnTo>
                  <a:cubicBezTo>
                    <a:pt x="686333" y="1815225"/>
                    <a:pt x="714080" y="1826668"/>
                    <a:pt x="742361" y="1836656"/>
                  </a:cubicBezTo>
                  <a:lnTo>
                    <a:pt x="773244" y="1988815"/>
                  </a:lnTo>
                  <a:cubicBezTo>
                    <a:pt x="781396" y="2028731"/>
                    <a:pt x="816490" y="2057395"/>
                    <a:pt x="857247" y="2057395"/>
                  </a:cubicBezTo>
                  <a:lnTo>
                    <a:pt x="1200147" y="2057395"/>
                  </a:lnTo>
                  <a:cubicBezTo>
                    <a:pt x="1240905" y="2057395"/>
                    <a:pt x="1275999" y="2028731"/>
                    <a:pt x="1284150" y="1988815"/>
                  </a:cubicBezTo>
                  <a:lnTo>
                    <a:pt x="1314651" y="1836734"/>
                  </a:lnTo>
                  <a:lnTo>
                    <a:pt x="1314689" y="1836734"/>
                  </a:lnTo>
                  <a:cubicBezTo>
                    <a:pt x="1342971" y="1826784"/>
                    <a:pt x="1370717" y="1815303"/>
                    <a:pt x="1397812" y="1802444"/>
                  </a:cubicBezTo>
                  <a:lnTo>
                    <a:pt x="1526400" y="1888169"/>
                  </a:lnTo>
                  <a:cubicBezTo>
                    <a:pt x="1560423" y="1910787"/>
                    <a:pt x="1605618" y="1906310"/>
                    <a:pt x="1634511" y="1877453"/>
                  </a:cubicBezTo>
                  <a:lnTo>
                    <a:pt x="1877372" y="1634856"/>
                  </a:lnTo>
                  <a:cubicBezTo>
                    <a:pt x="1906266" y="1605962"/>
                    <a:pt x="1910743" y="1560689"/>
                    <a:pt x="1888089" y="1526666"/>
                  </a:cubicBezTo>
                  <a:lnTo>
                    <a:pt x="1802364" y="1398079"/>
                  </a:lnTo>
                  <a:cubicBezTo>
                    <a:pt x="1815299" y="1370984"/>
                    <a:pt x="1826742" y="1343199"/>
                    <a:pt x="1836654" y="1314841"/>
                  </a:cubicBezTo>
                  <a:lnTo>
                    <a:pt x="1988813" y="1284149"/>
                  </a:lnTo>
                  <a:cubicBezTo>
                    <a:pt x="2028729" y="1275997"/>
                    <a:pt x="2057393" y="1240903"/>
                    <a:pt x="2057393" y="1200146"/>
                  </a:cubicBezTo>
                  <a:lnTo>
                    <a:pt x="2057393" y="857246"/>
                  </a:lnTo>
                  <a:cubicBezTo>
                    <a:pt x="2057393" y="816488"/>
                    <a:pt x="2028729" y="781395"/>
                    <a:pt x="1988813" y="773243"/>
                  </a:cubicBezTo>
                  <a:close/>
                  <a:moveTo>
                    <a:pt x="1885943" y="1129840"/>
                  </a:moveTo>
                  <a:lnTo>
                    <a:pt x="1753221" y="1156399"/>
                  </a:lnTo>
                  <a:lnTo>
                    <a:pt x="1753221" y="1156437"/>
                  </a:lnTo>
                  <a:cubicBezTo>
                    <a:pt x="1721764" y="1162714"/>
                    <a:pt x="1696466" y="1186096"/>
                    <a:pt x="1687665" y="1216942"/>
                  </a:cubicBezTo>
                  <a:cubicBezTo>
                    <a:pt x="1673314" y="1267382"/>
                    <a:pt x="1653146" y="1315982"/>
                    <a:pt x="1627657" y="1361832"/>
                  </a:cubicBezTo>
                  <a:cubicBezTo>
                    <a:pt x="1612082" y="1389885"/>
                    <a:pt x="1613459" y="1424289"/>
                    <a:pt x="1631255" y="1450964"/>
                  </a:cubicBezTo>
                  <a:lnTo>
                    <a:pt x="1706111" y="1563249"/>
                  </a:lnTo>
                  <a:lnTo>
                    <a:pt x="1563023" y="1706414"/>
                  </a:lnTo>
                  <a:lnTo>
                    <a:pt x="1450738" y="1631482"/>
                  </a:lnTo>
                  <a:lnTo>
                    <a:pt x="1450738" y="1631520"/>
                  </a:lnTo>
                  <a:cubicBezTo>
                    <a:pt x="1423949" y="1613687"/>
                    <a:pt x="1389468" y="1612309"/>
                    <a:pt x="1361377" y="1628000"/>
                  </a:cubicBezTo>
                  <a:cubicBezTo>
                    <a:pt x="1315645" y="1653488"/>
                    <a:pt x="1267080" y="1673617"/>
                    <a:pt x="1216674" y="1688007"/>
                  </a:cubicBezTo>
                  <a:cubicBezTo>
                    <a:pt x="1185828" y="1696809"/>
                    <a:pt x="1162484" y="1722106"/>
                    <a:pt x="1156168" y="1753564"/>
                  </a:cubicBezTo>
                  <a:lnTo>
                    <a:pt x="1129915" y="1885943"/>
                  </a:lnTo>
                  <a:lnTo>
                    <a:pt x="927467" y="1885943"/>
                  </a:lnTo>
                  <a:lnTo>
                    <a:pt x="900984" y="1753221"/>
                  </a:lnTo>
                  <a:lnTo>
                    <a:pt x="900946" y="1753221"/>
                  </a:lnTo>
                  <a:cubicBezTo>
                    <a:pt x="894670" y="1721763"/>
                    <a:pt x="871287" y="1696466"/>
                    <a:pt x="840441" y="1687664"/>
                  </a:cubicBezTo>
                  <a:cubicBezTo>
                    <a:pt x="790039" y="1673274"/>
                    <a:pt x="741509" y="1653145"/>
                    <a:pt x="695737" y="1627657"/>
                  </a:cubicBezTo>
                  <a:cubicBezTo>
                    <a:pt x="667647" y="1611965"/>
                    <a:pt x="633166" y="1613344"/>
                    <a:pt x="606415" y="1631178"/>
                  </a:cubicBezTo>
                  <a:lnTo>
                    <a:pt x="494130" y="1706110"/>
                  </a:lnTo>
                  <a:lnTo>
                    <a:pt x="351464" y="1563287"/>
                  </a:lnTo>
                  <a:lnTo>
                    <a:pt x="426320" y="1451002"/>
                  </a:lnTo>
                  <a:lnTo>
                    <a:pt x="426320" y="1450964"/>
                  </a:lnTo>
                  <a:cubicBezTo>
                    <a:pt x="444077" y="1424289"/>
                    <a:pt x="445493" y="1389885"/>
                    <a:pt x="429917" y="1361832"/>
                  </a:cubicBezTo>
                  <a:cubicBezTo>
                    <a:pt x="404390" y="1315985"/>
                    <a:pt x="384260" y="1267382"/>
                    <a:pt x="369909" y="1216942"/>
                  </a:cubicBezTo>
                  <a:cubicBezTo>
                    <a:pt x="361069" y="1186097"/>
                    <a:pt x="335772" y="1162713"/>
                    <a:pt x="304315" y="1156437"/>
                  </a:cubicBezTo>
                  <a:lnTo>
                    <a:pt x="171446" y="1129840"/>
                  </a:lnTo>
                  <a:lnTo>
                    <a:pt x="171446" y="927548"/>
                  </a:lnTo>
                  <a:lnTo>
                    <a:pt x="304168" y="900990"/>
                  </a:lnTo>
                  <a:lnTo>
                    <a:pt x="304168" y="900951"/>
                  </a:lnTo>
                  <a:cubicBezTo>
                    <a:pt x="335625" y="894675"/>
                    <a:pt x="360923" y="871292"/>
                    <a:pt x="369724" y="840446"/>
                  </a:cubicBezTo>
                  <a:cubicBezTo>
                    <a:pt x="384075" y="790006"/>
                    <a:pt x="404244" y="741407"/>
                    <a:pt x="429732" y="695556"/>
                  </a:cubicBezTo>
                  <a:cubicBezTo>
                    <a:pt x="445307" y="667504"/>
                    <a:pt x="443930" y="633099"/>
                    <a:pt x="426134" y="606425"/>
                  </a:cubicBezTo>
                  <a:lnTo>
                    <a:pt x="351278" y="494140"/>
                  </a:lnTo>
                  <a:lnTo>
                    <a:pt x="494366" y="350974"/>
                  </a:lnTo>
                  <a:lnTo>
                    <a:pt x="606651" y="425906"/>
                  </a:lnTo>
                  <a:lnTo>
                    <a:pt x="606651" y="425868"/>
                  </a:lnTo>
                  <a:cubicBezTo>
                    <a:pt x="633440" y="443702"/>
                    <a:pt x="667921" y="445079"/>
                    <a:pt x="696011" y="429389"/>
                  </a:cubicBezTo>
                  <a:cubicBezTo>
                    <a:pt x="741745" y="403901"/>
                    <a:pt x="790309" y="383771"/>
                    <a:pt x="840715" y="369382"/>
                  </a:cubicBezTo>
                  <a:cubicBezTo>
                    <a:pt x="871561" y="360579"/>
                    <a:pt x="894905" y="335282"/>
                    <a:pt x="901220" y="303825"/>
                  </a:cubicBezTo>
                  <a:lnTo>
                    <a:pt x="927474" y="171446"/>
                  </a:lnTo>
                  <a:lnTo>
                    <a:pt x="1129961" y="171446"/>
                  </a:lnTo>
                  <a:lnTo>
                    <a:pt x="1156444" y="304168"/>
                  </a:lnTo>
                  <a:cubicBezTo>
                    <a:pt x="1162720" y="335625"/>
                    <a:pt x="1186103" y="360923"/>
                    <a:pt x="1216949" y="369725"/>
                  </a:cubicBezTo>
                  <a:cubicBezTo>
                    <a:pt x="1267350" y="384114"/>
                    <a:pt x="1315880" y="404244"/>
                    <a:pt x="1361653" y="429732"/>
                  </a:cubicBezTo>
                  <a:cubicBezTo>
                    <a:pt x="1389743" y="445423"/>
                    <a:pt x="1424224" y="444044"/>
                    <a:pt x="1450976" y="426211"/>
                  </a:cubicBezTo>
                  <a:lnTo>
                    <a:pt x="1563261" y="351278"/>
                  </a:lnTo>
                  <a:lnTo>
                    <a:pt x="1706348" y="494444"/>
                  </a:lnTo>
                  <a:lnTo>
                    <a:pt x="1631491" y="606729"/>
                  </a:lnTo>
                  <a:lnTo>
                    <a:pt x="1631530" y="606768"/>
                  </a:lnTo>
                  <a:cubicBezTo>
                    <a:pt x="1613735" y="633442"/>
                    <a:pt x="1612357" y="667847"/>
                    <a:pt x="1627932" y="695899"/>
                  </a:cubicBezTo>
                  <a:cubicBezTo>
                    <a:pt x="1653421" y="741747"/>
                    <a:pt x="1673550" y="790349"/>
                    <a:pt x="1687940" y="840789"/>
                  </a:cubicBezTo>
                  <a:cubicBezTo>
                    <a:pt x="1696742" y="871634"/>
                    <a:pt x="1722039" y="895018"/>
                    <a:pt x="1753496" y="901294"/>
                  </a:cubicBezTo>
                  <a:lnTo>
                    <a:pt x="1885954" y="927548"/>
                  </a:lnTo>
                  <a:close/>
                </a:path>
              </a:pathLst>
            </a:custGeom>
            <a:grpFill/>
            <a:ln w="9797" cap="flat">
              <a:noFill/>
              <a:prstDash val="solid"/>
              <a:miter/>
            </a:ln>
          </p:spPr>
          <p:txBody>
            <a:bodyPr rtlCol="0" anchor="ctr"/>
            <a:lstStyle/>
            <a:p>
              <a:endParaRPr lang="en-IN" dirty="0"/>
            </a:p>
          </p:txBody>
        </p:sp>
        <p:sp>
          <p:nvSpPr>
            <p:cNvPr id="62" name="Freeform: Shape 61">
              <a:extLst>
                <a:ext uri="{FF2B5EF4-FFF2-40B4-BE49-F238E27FC236}">
                  <a16:creationId xmlns:a16="http://schemas.microsoft.com/office/drawing/2014/main" id="{ABFE3918-6318-4717-9679-DC4108941774}"/>
                </a:ext>
              </a:extLst>
            </p:cNvPr>
            <p:cNvSpPr/>
            <p:nvPr/>
          </p:nvSpPr>
          <p:spPr>
            <a:xfrm>
              <a:off x="25041241" y="-4206854"/>
              <a:ext cx="1286926" cy="1286926"/>
            </a:xfrm>
            <a:custGeom>
              <a:avLst/>
              <a:gdLst>
                <a:gd name="connsiteX0" fmla="*/ 600058 w 1286926"/>
                <a:gd name="connsiteY0" fmla="*/ 1115470 h 1286926"/>
                <a:gd name="connsiteX1" fmla="*/ 787272 w 1286926"/>
                <a:gd name="connsiteY1" fmla="*/ 1115470 h 1286926"/>
                <a:gd name="connsiteX2" fmla="*/ 954470 w 1286926"/>
                <a:gd name="connsiteY2" fmla="*/ 1275673 h 1286926"/>
                <a:gd name="connsiteX3" fmla="*/ 1182674 w 1286926"/>
                <a:gd name="connsiteY3" fmla="*/ 1236523 h 1286926"/>
                <a:gd name="connsiteX4" fmla="*/ 1286926 w 1286926"/>
                <a:gd name="connsiteY4" fmla="*/ 1029754 h 1286926"/>
                <a:gd name="connsiteX5" fmla="*/ 1182674 w 1286926"/>
                <a:gd name="connsiteY5" fmla="*/ 822986 h 1286926"/>
                <a:gd name="connsiteX6" fmla="*/ 954470 w 1286926"/>
                <a:gd name="connsiteY6" fmla="*/ 783835 h 1286926"/>
                <a:gd name="connsiteX7" fmla="*/ 787272 w 1286926"/>
                <a:gd name="connsiteY7" fmla="*/ 944038 h 1286926"/>
                <a:gd name="connsiteX8" fmla="*/ 600058 w 1286926"/>
                <a:gd name="connsiteY8" fmla="*/ 944038 h 1286926"/>
                <a:gd name="connsiteX9" fmla="*/ 418203 w 1286926"/>
                <a:gd name="connsiteY9" fmla="*/ 868723 h 1286926"/>
                <a:gd name="connsiteX10" fmla="*/ 342888 w 1286926"/>
                <a:gd name="connsiteY10" fmla="*/ 686868 h 1286926"/>
                <a:gd name="connsiteX11" fmla="*/ 342888 w 1286926"/>
                <a:gd name="connsiteY11" fmla="*/ 499654 h 1286926"/>
                <a:gd name="connsiteX12" fmla="*/ 503091 w 1286926"/>
                <a:gd name="connsiteY12" fmla="*/ 332456 h 1286926"/>
                <a:gd name="connsiteX13" fmla="*/ 463941 w 1286926"/>
                <a:gd name="connsiteY13" fmla="*/ 104251 h 1286926"/>
                <a:gd name="connsiteX14" fmla="*/ 257172 w 1286926"/>
                <a:gd name="connsiteY14" fmla="*/ 0 h 1286926"/>
                <a:gd name="connsiteX15" fmla="*/ 50403 w 1286926"/>
                <a:gd name="connsiteY15" fmla="*/ 104251 h 1286926"/>
                <a:gd name="connsiteX16" fmla="*/ 11253 w 1286926"/>
                <a:gd name="connsiteY16" fmla="*/ 332456 h 1286926"/>
                <a:gd name="connsiteX17" fmla="*/ 171455 w 1286926"/>
                <a:gd name="connsiteY17" fmla="*/ 499654 h 1286926"/>
                <a:gd name="connsiteX18" fmla="*/ 171455 w 1286926"/>
                <a:gd name="connsiteY18" fmla="*/ 686868 h 1286926"/>
                <a:gd name="connsiteX19" fmla="*/ 297133 w 1286926"/>
                <a:gd name="connsiteY19" fmla="*/ 989815 h 1286926"/>
                <a:gd name="connsiteX20" fmla="*/ 600080 w 1286926"/>
                <a:gd name="connsiteY20" fmla="*/ 1115493 h 1286926"/>
                <a:gd name="connsiteX21" fmla="*/ 1028683 w 1286926"/>
                <a:gd name="connsiteY21" fmla="*/ 944020 h 1286926"/>
                <a:gd name="connsiteX22" fmla="*/ 1107864 w 1286926"/>
                <a:gd name="connsiteY22" fmla="*/ 996948 h 1286926"/>
                <a:gd name="connsiteX23" fmla="*/ 1089303 w 1286926"/>
                <a:gd name="connsiteY23" fmla="*/ 1090365 h 1286926"/>
                <a:gd name="connsiteX24" fmla="*/ 995885 w 1286926"/>
                <a:gd name="connsiteY24" fmla="*/ 1108926 h 1286926"/>
                <a:gd name="connsiteX25" fmla="*/ 942958 w 1286926"/>
                <a:gd name="connsiteY25" fmla="*/ 1029745 h 1286926"/>
                <a:gd name="connsiteX26" fmla="*/ 1028683 w 1286926"/>
                <a:gd name="connsiteY26" fmla="*/ 944020 h 1286926"/>
                <a:gd name="connsiteX27" fmla="*/ 257158 w 1286926"/>
                <a:gd name="connsiteY27" fmla="*/ 172495 h 1286926"/>
                <a:gd name="connsiteX28" fmla="*/ 336339 w 1286926"/>
                <a:gd name="connsiteY28" fmla="*/ 225422 h 1286926"/>
                <a:gd name="connsiteX29" fmla="*/ 317778 w 1286926"/>
                <a:gd name="connsiteY29" fmla="*/ 318840 h 1286926"/>
                <a:gd name="connsiteX30" fmla="*/ 224360 w 1286926"/>
                <a:gd name="connsiteY30" fmla="*/ 337401 h 1286926"/>
                <a:gd name="connsiteX31" fmla="*/ 171433 w 1286926"/>
                <a:gd name="connsiteY31" fmla="*/ 258220 h 1286926"/>
                <a:gd name="connsiteX32" fmla="*/ 257158 w 1286926"/>
                <a:gd name="connsiteY32" fmla="*/ 172495 h 128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86926" h="1286926">
                  <a:moveTo>
                    <a:pt x="600058" y="1115470"/>
                  </a:moveTo>
                  <a:lnTo>
                    <a:pt x="787272" y="1115470"/>
                  </a:lnTo>
                  <a:cubicBezTo>
                    <a:pt x="814443" y="1192355"/>
                    <a:pt x="876480" y="1251788"/>
                    <a:pt x="954470" y="1275673"/>
                  </a:cubicBezTo>
                  <a:cubicBezTo>
                    <a:pt x="1032425" y="1299516"/>
                    <a:pt x="1117122" y="1285011"/>
                    <a:pt x="1182674" y="1236523"/>
                  </a:cubicBezTo>
                  <a:cubicBezTo>
                    <a:pt x="1248231" y="1187997"/>
                    <a:pt x="1286926" y="1111306"/>
                    <a:pt x="1286926" y="1029754"/>
                  </a:cubicBezTo>
                  <a:cubicBezTo>
                    <a:pt x="1286926" y="948203"/>
                    <a:pt x="1248235" y="871511"/>
                    <a:pt x="1182674" y="822986"/>
                  </a:cubicBezTo>
                  <a:cubicBezTo>
                    <a:pt x="1117118" y="774497"/>
                    <a:pt x="1032425" y="759993"/>
                    <a:pt x="954470" y="783835"/>
                  </a:cubicBezTo>
                  <a:cubicBezTo>
                    <a:pt x="876476" y="807716"/>
                    <a:pt x="814439" y="867149"/>
                    <a:pt x="787272" y="944038"/>
                  </a:cubicBezTo>
                  <a:lnTo>
                    <a:pt x="600058" y="944038"/>
                  </a:lnTo>
                  <a:cubicBezTo>
                    <a:pt x="531861" y="944038"/>
                    <a:pt x="466415" y="916943"/>
                    <a:pt x="418203" y="868723"/>
                  </a:cubicBezTo>
                  <a:cubicBezTo>
                    <a:pt x="369992" y="820502"/>
                    <a:pt x="342888" y="755056"/>
                    <a:pt x="342888" y="686868"/>
                  </a:cubicBezTo>
                  <a:lnTo>
                    <a:pt x="342888" y="499654"/>
                  </a:lnTo>
                  <a:cubicBezTo>
                    <a:pt x="419773" y="472483"/>
                    <a:pt x="479205" y="410447"/>
                    <a:pt x="503091" y="332456"/>
                  </a:cubicBezTo>
                  <a:cubicBezTo>
                    <a:pt x="526933" y="254500"/>
                    <a:pt x="512429" y="169804"/>
                    <a:pt x="463941" y="104251"/>
                  </a:cubicBezTo>
                  <a:cubicBezTo>
                    <a:pt x="415414" y="38695"/>
                    <a:pt x="338723" y="0"/>
                    <a:pt x="257172" y="0"/>
                  </a:cubicBezTo>
                  <a:cubicBezTo>
                    <a:pt x="175620" y="0"/>
                    <a:pt x="98928" y="38691"/>
                    <a:pt x="50403" y="104251"/>
                  </a:cubicBezTo>
                  <a:cubicBezTo>
                    <a:pt x="1915" y="169808"/>
                    <a:pt x="-12590" y="254500"/>
                    <a:pt x="11253" y="332456"/>
                  </a:cubicBezTo>
                  <a:cubicBezTo>
                    <a:pt x="35133" y="410450"/>
                    <a:pt x="94567" y="472487"/>
                    <a:pt x="171455" y="499654"/>
                  </a:cubicBezTo>
                  <a:lnTo>
                    <a:pt x="171455" y="686868"/>
                  </a:lnTo>
                  <a:cubicBezTo>
                    <a:pt x="171609" y="800495"/>
                    <a:pt x="216806" y="909449"/>
                    <a:pt x="297133" y="989815"/>
                  </a:cubicBezTo>
                  <a:cubicBezTo>
                    <a:pt x="377500" y="1070144"/>
                    <a:pt x="486453" y="1115336"/>
                    <a:pt x="600080" y="1115493"/>
                  </a:cubicBezTo>
                  <a:close/>
                  <a:moveTo>
                    <a:pt x="1028683" y="944020"/>
                  </a:moveTo>
                  <a:cubicBezTo>
                    <a:pt x="1063356" y="944020"/>
                    <a:pt x="1094623" y="964916"/>
                    <a:pt x="1107864" y="996948"/>
                  </a:cubicBezTo>
                  <a:cubicBezTo>
                    <a:pt x="1121144" y="1028979"/>
                    <a:pt x="1113834" y="1065833"/>
                    <a:pt x="1089303" y="1090365"/>
                  </a:cubicBezTo>
                  <a:cubicBezTo>
                    <a:pt x="1064772" y="1114897"/>
                    <a:pt x="1027918" y="1122206"/>
                    <a:pt x="995885" y="1108926"/>
                  </a:cubicBezTo>
                  <a:cubicBezTo>
                    <a:pt x="963854" y="1095684"/>
                    <a:pt x="942958" y="1064418"/>
                    <a:pt x="942958" y="1029745"/>
                  </a:cubicBezTo>
                  <a:cubicBezTo>
                    <a:pt x="942958" y="982406"/>
                    <a:pt x="981343" y="944020"/>
                    <a:pt x="1028683" y="944020"/>
                  </a:cubicBezTo>
                  <a:close/>
                  <a:moveTo>
                    <a:pt x="257158" y="172495"/>
                  </a:moveTo>
                  <a:cubicBezTo>
                    <a:pt x="291831" y="172495"/>
                    <a:pt x="323098" y="193391"/>
                    <a:pt x="336339" y="225422"/>
                  </a:cubicBezTo>
                  <a:cubicBezTo>
                    <a:pt x="349619" y="257454"/>
                    <a:pt x="342309" y="294308"/>
                    <a:pt x="317778" y="318840"/>
                  </a:cubicBezTo>
                  <a:cubicBezTo>
                    <a:pt x="293247" y="343372"/>
                    <a:pt x="256393" y="350681"/>
                    <a:pt x="224360" y="337401"/>
                  </a:cubicBezTo>
                  <a:cubicBezTo>
                    <a:pt x="192329" y="324159"/>
                    <a:pt x="171433" y="292893"/>
                    <a:pt x="171433" y="258220"/>
                  </a:cubicBezTo>
                  <a:cubicBezTo>
                    <a:pt x="171433" y="210881"/>
                    <a:pt x="209818" y="172495"/>
                    <a:pt x="257158" y="172495"/>
                  </a:cubicBezTo>
                  <a:close/>
                </a:path>
              </a:pathLst>
            </a:custGeom>
            <a:grpFill/>
            <a:ln w="9797" cap="flat">
              <a:noFill/>
              <a:prstDash val="solid"/>
              <a:miter/>
            </a:ln>
          </p:spPr>
          <p:txBody>
            <a:bodyPr rtlCol="0" anchor="ctr"/>
            <a:lstStyle/>
            <a:p>
              <a:endParaRPr lang="en-IN" dirty="0"/>
            </a:p>
          </p:txBody>
        </p:sp>
        <p:sp>
          <p:nvSpPr>
            <p:cNvPr id="63" name="Freeform: Shape 62">
              <a:extLst>
                <a:ext uri="{FF2B5EF4-FFF2-40B4-BE49-F238E27FC236}">
                  <a16:creationId xmlns:a16="http://schemas.microsoft.com/office/drawing/2014/main" id="{DAC518D2-4A18-4839-8D72-F6B2C99C9DFB}"/>
                </a:ext>
              </a:extLst>
            </p:cNvPr>
            <p:cNvSpPr/>
            <p:nvPr/>
          </p:nvSpPr>
          <p:spPr>
            <a:xfrm>
              <a:off x="27098578" y="-5747994"/>
              <a:ext cx="1457352" cy="1543251"/>
            </a:xfrm>
            <a:custGeom>
              <a:avLst/>
              <a:gdLst>
                <a:gd name="connsiteX0" fmla="*/ 257221 w 1457352"/>
                <a:gd name="connsiteY0" fmla="*/ 513486 h 1543251"/>
                <a:gd name="connsiteX1" fmla="*/ 405060 w 1457352"/>
                <a:gd name="connsiteY1" fmla="*/ 465992 h 1543251"/>
                <a:gd name="connsiteX2" fmla="*/ 498631 w 1457352"/>
                <a:gd name="connsiteY2" fmla="*/ 342038 h 1543251"/>
                <a:gd name="connsiteX3" fmla="*/ 857294 w 1457352"/>
                <a:gd name="connsiteY3" fmla="*/ 342038 h 1543251"/>
                <a:gd name="connsiteX4" fmla="*/ 1039149 w 1457352"/>
                <a:gd name="connsiteY4" fmla="*/ 417354 h 1543251"/>
                <a:gd name="connsiteX5" fmla="*/ 1114465 w 1457352"/>
                <a:gd name="connsiteY5" fmla="*/ 599209 h 1543251"/>
                <a:gd name="connsiteX6" fmla="*/ 1114465 w 1457352"/>
                <a:gd name="connsiteY6" fmla="*/ 1043597 h 1543251"/>
                <a:gd name="connsiteX7" fmla="*/ 954261 w 1457352"/>
                <a:gd name="connsiteY7" fmla="*/ 1210795 h 1543251"/>
                <a:gd name="connsiteX8" fmla="*/ 993412 w 1457352"/>
                <a:gd name="connsiteY8" fmla="*/ 1439000 h 1543251"/>
                <a:gd name="connsiteX9" fmla="*/ 1200181 w 1457352"/>
                <a:gd name="connsiteY9" fmla="*/ 1543252 h 1543251"/>
                <a:gd name="connsiteX10" fmla="*/ 1406949 w 1457352"/>
                <a:gd name="connsiteY10" fmla="*/ 1439000 h 1543251"/>
                <a:gd name="connsiteX11" fmla="*/ 1446100 w 1457352"/>
                <a:gd name="connsiteY11" fmla="*/ 1210795 h 1543251"/>
                <a:gd name="connsiteX12" fmla="*/ 1285897 w 1457352"/>
                <a:gd name="connsiteY12" fmla="*/ 1043597 h 1543251"/>
                <a:gd name="connsiteX13" fmla="*/ 1285897 w 1457352"/>
                <a:gd name="connsiteY13" fmla="*/ 599209 h 1543251"/>
                <a:gd name="connsiteX14" fmla="*/ 1160219 w 1457352"/>
                <a:gd name="connsiteY14" fmla="*/ 296261 h 1543251"/>
                <a:gd name="connsiteX15" fmla="*/ 857272 w 1457352"/>
                <a:gd name="connsiteY15" fmla="*/ 170584 h 1543251"/>
                <a:gd name="connsiteX16" fmla="*/ 498608 w 1457352"/>
                <a:gd name="connsiteY16" fmla="*/ 170584 h 1543251"/>
                <a:gd name="connsiteX17" fmla="*/ 379818 w 1457352"/>
                <a:gd name="connsiteY17" fmla="*/ 31396 h 1543251"/>
                <a:gd name="connsiteX18" fmla="*/ 198531 w 1457352"/>
                <a:gd name="connsiteY18" fmla="*/ 6673 h 1543251"/>
                <a:gd name="connsiteX19" fmla="*/ 46793 w 1457352"/>
                <a:gd name="connsiteY19" fmla="*/ 108936 h 1543251"/>
                <a:gd name="connsiteX20" fmla="*/ 1711 w 1457352"/>
                <a:gd name="connsiteY20" fmla="*/ 286284 h 1543251"/>
                <a:gd name="connsiteX21" fmla="*/ 86135 w 1457352"/>
                <a:gd name="connsiteY21" fmla="*/ 448583 h 1543251"/>
                <a:gd name="connsiteX22" fmla="*/ 257203 w 1457352"/>
                <a:gd name="connsiteY22" fmla="*/ 513489 h 1543251"/>
                <a:gd name="connsiteX23" fmla="*/ 1200196 w 1457352"/>
                <a:gd name="connsiteY23" fmla="*/ 1370736 h 1543251"/>
                <a:gd name="connsiteX24" fmla="*/ 1121016 w 1457352"/>
                <a:gd name="connsiteY24" fmla="*/ 1317809 h 1543251"/>
                <a:gd name="connsiteX25" fmla="*/ 1139576 w 1457352"/>
                <a:gd name="connsiteY25" fmla="*/ 1224391 h 1543251"/>
                <a:gd name="connsiteX26" fmla="*/ 1232994 w 1457352"/>
                <a:gd name="connsiteY26" fmla="*/ 1205830 h 1543251"/>
                <a:gd name="connsiteX27" fmla="*/ 1285921 w 1457352"/>
                <a:gd name="connsiteY27" fmla="*/ 1285011 h 1543251"/>
                <a:gd name="connsiteX28" fmla="*/ 1260816 w 1457352"/>
                <a:gd name="connsiteY28" fmla="*/ 1345630 h 1543251"/>
                <a:gd name="connsiteX29" fmla="*/ 1200196 w 1457352"/>
                <a:gd name="connsiteY29" fmla="*/ 1370736 h 1543251"/>
                <a:gd name="connsiteX30" fmla="*/ 257221 w 1457352"/>
                <a:gd name="connsiteY30" fmla="*/ 170586 h 1543251"/>
                <a:gd name="connsiteX31" fmla="*/ 336402 w 1457352"/>
                <a:gd name="connsiteY31" fmla="*/ 223513 h 1543251"/>
                <a:gd name="connsiteX32" fmla="*/ 317841 w 1457352"/>
                <a:gd name="connsiteY32" fmla="*/ 316930 h 1543251"/>
                <a:gd name="connsiteX33" fmla="*/ 224423 w 1457352"/>
                <a:gd name="connsiteY33" fmla="*/ 335491 h 1543251"/>
                <a:gd name="connsiteX34" fmla="*/ 171496 w 1457352"/>
                <a:gd name="connsiteY34" fmla="*/ 256311 h 1543251"/>
                <a:gd name="connsiteX35" fmla="*/ 257221 w 1457352"/>
                <a:gd name="connsiteY35" fmla="*/ 170586 h 154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57352" h="1543251">
                  <a:moveTo>
                    <a:pt x="257221" y="513486"/>
                  </a:moveTo>
                  <a:cubicBezTo>
                    <a:pt x="310226" y="513256"/>
                    <a:pt x="361855" y="496685"/>
                    <a:pt x="405060" y="465992"/>
                  </a:cubicBezTo>
                  <a:cubicBezTo>
                    <a:pt x="448268" y="435299"/>
                    <a:pt x="480950" y="392016"/>
                    <a:pt x="498631" y="342038"/>
                  </a:cubicBezTo>
                  <a:lnTo>
                    <a:pt x="857294" y="342038"/>
                  </a:lnTo>
                  <a:cubicBezTo>
                    <a:pt x="925491" y="342038"/>
                    <a:pt x="990937" y="369133"/>
                    <a:pt x="1039149" y="417354"/>
                  </a:cubicBezTo>
                  <a:cubicBezTo>
                    <a:pt x="1087360" y="465575"/>
                    <a:pt x="1114465" y="531021"/>
                    <a:pt x="1114465" y="599209"/>
                  </a:cubicBezTo>
                  <a:lnTo>
                    <a:pt x="1114465" y="1043597"/>
                  </a:lnTo>
                  <a:cubicBezTo>
                    <a:pt x="1037579" y="1070769"/>
                    <a:pt x="978147" y="1132805"/>
                    <a:pt x="954261" y="1210795"/>
                  </a:cubicBezTo>
                  <a:cubicBezTo>
                    <a:pt x="930419" y="1288751"/>
                    <a:pt x="944923" y="1373447"/>
                    <a:pt x="993412" y="1439000"/>
                  </a:cubicBezTo>
                  <a:cubicBezTo>
                    <a:pt x="1041938" y="1504557"/>
                    <a:pt x="1118629" y="1543252"/>
                    <a:pt x="1200181" y="1543252"/>
                  </a:cubicBezTo>
                  <a:cubicBezTo>
                    <a:pt x="1281732" y="1543252"/>
                    <a:pt x="1358424" y="1504561"/>
                    <a:pt x="1406949" y="1439000"/>
                  </a:cubicBezTo>
                  <a:cubicBezTo>
                    <a:pt x="1455437" y="1373444"/>
                    <a:pt x="1469942" y="1288751"/>
                    <a:pt x="1446100" y="1210795"/>
                  </a:cubicBezTo>
                  <a:cubicBezTo>
                    <a:pt x="1422219" y="1132801"/>
                    <a:pt x="1362786" y="1070765"/>
                    <a:pt x="1285897" y="1043597"/>
                  </a:cubicBezTo>
                  <a:lnTo>
                    <a:pt x="1285897" y="599209"/>
                  </a:lnTo>
                  <a:cubicBezTo>
                    <a:pt x="1285744" y="485581"/>
                    <a:pt x="1240547" y="376627"/>
                    <a:pt x="1160219" y="296261"/>
                  </a:cubicBezTo>
                  <a:cubicBezTo>
                    <a:pt x="1079852" y="215933"/>
                    <a:pt x="970899" y="170740"/>
                    <a:pt x="857272" y="170584"/>
                  </a:cubicBezTo>
                  <a:lnTo>
                    <a:pt x="498608" y="170584"/>
                  </a:lnTo>
                  <a:cubicBezTo>
                    <a:pt x="477444" y="111188"/>
                    <a:pt x="435156" y="61630"/>
                    <a:pt x="379818" y="31396"/>
                  </a:cubicBezTo>
                  <a:cubicBezTo>
                    <a:pt x="324480" y="1201"/>
                    <a:pt x="259960" y="-7602"/>
                    <a:pt x="198531" y="6673"/>
                  </a:cubicBezTo>
                  <a:cubicBezTo>
                    <a:pt x="137108" y="20986"/>
                    <a:pt x="83111" y="57382"/>
                    <a:pt x="46793" y="108936"/>
                  </a:cubicBezTo>
                  <a:cubicBezTo>
                    <a:pt x="10513" y="160524"/>
                    <a:pt x="-5561" y="223631"/>
                    <a:pt x="1711" y="286284"/>
                  </a:cubicBezTo>
                  <a:cubicBezTo>
                    <a:pt x="8944" y="348932"/>
                    <a:pt x="38986" y="406681"/>
                    <a:pt x="86135" y="448583"/>
                  </a:cubicBezTo>
                  <a:cubicBezTo>
                    <a:pt x="133245" y="490489"/>
                    <a:pt x="194128" y="513604"/>
                    <a:pt x="257203" y="513489"/>
                  </a:cubicBezTo>
                  <a:close/>
                  <a:moveTo>
                    <a:pt x="1200196" y="1370736"/>
                  </a:moveTo>
                  <a:cubicBezTo>
                    <a:pt x="1165523" y="1370736"/>
                    <a:pt x="1134256" y="1349840"/>
                    <a:pt x="1121016" y="1317809"/>
                  </a:cubicBezTo>
                  <a:cubicBezTo>
                    <a:pt x="1107736" y="1285777"/>
                    <a:pt x="1115045" y="1248923"/>
                    <a:pt x="1139576" y="1224391"/>
                  </a:cubicBezTo>
                  <a:cubicBezTo>
                    <a:pt x="1164108" y="1199859"/>
                    <a:pt x="1200962" y="1192550"/>
                    <a:pt x="1232994" y="1205830"/>
                  </a:cubicBezTo>
                  <a:cubicBezTo>
                    <a:pt x="1265026" y="1219072"/>
                    <a:pt x="1285921" y="1250339"/>
                    <a:pt x="1285921" y="1285011"/>
                  </a:cubicBezTo>
                  <a:cubicBezTo>
                    <a:pt x="1285921" y="1307743"/>
                    <a:pt x="1276890" y="1329557"/>
                    <a:pt x="1260816" y="1345630"/>
                  </a:cubicBezTo>
                  <a:cubicBezTo>
                    <a:pt x="1244743" y="1361704"/>
                    <a:pt x="1222929" y="1370736"/>
                    <a:pt x="1200196" y="1370736"/>
                  </a:cubicBezTo>
                  <a:close/>
                  <a:moveTo>
                    <a:pt x="257221" y="170586"/>
                  </a:moveTo>
                  <a:cubicBezTo>
                    <a:pt x="291894" y="170586"/>
                    <a:pt x="323161" y="191481"/>
                    <a:pt x="336402" y="223513"/>
                  </a:cubicBezTo>
                  <a:cubicBezTo>
                    <a:pt x="349682" y="255544"/>
                    <a:pt x="342372" y="292398"/>
                    <a:pt x="317841" y="316930"/>
                  </a:cubicBezTo>
                  <a:cubicBezTo>
                    <a:pt x="293310" y="341462"/>
                    <a:pt x="256456" y="348771"/>
                    <a:pt x="224423" y="335491"/>
                  </a:cubicBezTo>
                  <a:cubicBezTo>
                    <a:pt x="192392" y="322249"/>
                    <a:pt x="171496" y="290983"/>
                    <a:pt x="171496" y="256311"/>
                  </a:cubicBezTo>
                  <a:cubicBezTo>
                    <a:pt x="171496" y="208971"/>
                    <a:pt x="209881" y="170586"/>
                    <a:pt x="257221" y="170586"/>
                  </a:cubicBezTo>
                  <a:close/>
                </a:path>
              </a:pathLst>
            </a:custGeom>
            <a:grpFill/>
            <a:ln w="9797" cap="flat">
              <a:noFill/>
              <a:prstDash val="solid"/>
              <a:miter/>
            </a:ln>
          </p:spPr>
          <p:txBody>
            <a:bodyPr rtlCol="0" anchor="ctr"/>
            <a:lstStyle/>
            <a:p>
              <a:endParaRPr lang="en-IN" dirty="0"/>
            </a:p>
          </p:txBody>
        </p:sp>
      </p:grpSp>
      <p:grpSp>
        <p:nvGrpSpPr>
          <p:cNvPr id="121" name="Group 120">
            <a:extLst>
              <a:ext uri="{FF2B5EF4-FFF2-40B4-BE49-F238E27FC236}">
                <a16:creationId xmlns:a16="http://schemas.microsoft.com/office/drawing/2014/main" id="{BAB210C7-449E-4ED0-93C4-2950D34B837C}"/>
              </a:ext>
            </a:extLst>
          </p:cNvPr>
          <p:cNvGrpSpPr>
            <a:grpSpLocks noChangeAspect="1"/>
          </p:cNvGrpSpPr>
          <p:nvPr/>
        </p:nvGrpSpPr>
        <p:grpSpPr>
          <a:xfrm>
            <a:off x="2417105" y="1220466"/>
            <a:ext cx="690957" cy="720000"/>
            <a:chOff x="15873026" y="-3344157"/>
            <a:chExt cx="5489069" cy="5378569"/>
          </a:xfrm>
          <a:solidFill>
            <a:srgbClr val="0D1D51"/>
          </a:solidFill>
        </p:grpSpPr>
        <p:sp>
          <p:nvSpPr>
            <p:cNvPr id="89" name="Freeform: Shape 88">
              <a:extLst>
                <a:ext uri="{FF2B5EF4-FFF2-40B4-BE49-F238E27FC236}">
                  <a16:creationId xmlns:a16="http://schemas.microsoft.com/office/drawing/2014/main" id="{0CA8182B-DE64-4A26-A35C-0D5CD9D67E16}"/>
                </a:ext>
              </a:extLst>
            </p:cNvPr>
            <p:cNvSpPr/>
            <p:nvPr/>
          </p:nvSpPr>
          <p:spPr>
            <a:xfrm>
              <a:off x="15873026" y="-2361605"/>
              <a:ext cx="4123401" cy="4396017"/>
            </a:xfrm>
            <a:custGeom>
              <a:avLst/>
              <a:gdLst>
                <a:gd name="connsiteX0" fmla="*/ 4000781 w 4123401"/>
                <a:gd name="connsiteY0" fmla="*/ 4396017 h 4396017"/>
                <a:gd name="connsiteX1" fmla="*/ 122582 w 4123401"/>
                <a:gd name="connsiteY1" fmla="*/ 4396017 h 4396017"/>
                <a:gd name="connsiteX2" fmla="*/ 0 w 4123401"/>
                <a:gd name="connsiteY2" fmla="*/ 4273436 h 4396017"/>
                <a:gd name="connsiteX3" fmla="*/ 0 w 4123401"/>
                <a:gd name="connsiteY3" fmla="*/ 122582 h 4396017"/>
                <a:gd name="connsiteX4" fmla="*/ 122582 w 4123401"/>
                <a:gd name="connsiteY4" fmla="*/ 0 h 4396017"/>
                <a:gd name="connsiteX5" fmla="*/ 245164 w 4123401"/>
                <a:gd name="connsiteY5" fmla="*/ 122582 h 4396017"/>
                <a:gd name="connsiteX6" fmla="*/ 245164 w 4123401"/>
                <a:gd name="connsiteY6" fmla="*/ 4151657 h 4396017"/>
                <a:gd name="connsiteX7" fmla="*/ 3878238 w 4123401"/>
                <a:gd name="connsiteY7" fmla="*/ 4151657 h 4396017"/>
                <a:gd name="connsiteX8" fmla="*/ 3878238 w 4123401"/>
                <a:gd name="connsiteY8" fmla="*/ 2564030 h 4396017"/>
                <a:gd name="connsiteX9" fmla="*/ 4000820 w 4123401"/>
                <a:gd name="connsiteY9" fmla="*/ 2441448 h 4396017"/>
                <a:gd name="connsiteX10" fmla="*/ 4123402 w 4123401"/>
                <a:gd name="connsiteY10" fmla="*/ 2564030 h 4396017"/>
                <a:gd name="connsiteX11" fmla="*/ 4123402 w 4123401"/>
                <a:gd name="connsiteY11" fmla="*/ 4278530 h 4396017"/>
                <a:gd name="connsiteX12" fmla="*/ 4000820 w 4123401"/>
                <a:gd name="connsiteY12" fmla="*/ 4395978 h 439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3401" h="4396017">
                  <a:moveTo>
                    <a:pt x="4000781" y="4396017"/>
                  </a:moveTo>
                  <a:lnTo>
                    <a:pt x="122582" y="4396017"/>
                  </a:lnTo>
                  <a:cubicBezTo>
                    <a:pt x="54882" y="4396017"/>
                    <a:pt x="0" y="4341138"/>
                    <a:pt x="0" y="4273436"/>
                  </a:cubicBezTo>
                  <a:lnTo>
                    <a:pt x="0" y="122582"/>
                  </a:lnTo>
                  <a:cubicBezTo>
                    <a:pt x="0" y="54882"/>
                    <a:pt x="54880" y="0"/>
                    <a:pt x="122582" y="0"/>
                  </a:cubicBezTo>
                  <a:cubicBezTo>
                    <a:pt x="190282" y="0"/>
                    <a:pt x="245164" y="54880"/>
                    <a:pt x="245164" y="122582"/>
                  </a:cubicBezTo>
                  <a:lnTo>
                    <a:pt x="245164" y="4151657"/>
                  </a:lnTo>
                  <a:lnTo>
                    <a:pt x="3878238" y="4151657"/>
                  </a:lnTo>
                  <a:lnTo>
                    <a:pt x="3878238" y="2564030"/>
                  </a:lnTo>
                  <a:cubicBezTo>
                    <a:pt x="3878238" y="2496330"/>
                    <a:pt x="3933118" y="2441448"/>
                    <a:pt x="4000820" y="2441448"/>
                  </a:cubicBezTo>
                  <a:cubicBezTo>
                    <a:pt x="4068520" y="2441448"/>
                    <a:pt x="4123402" y="2496328"/>
                    <a:pt x="4123402" y="2564030"/>
                  </a:cubicBezTo>
                  <a:lnTo>
                    <a:pt x="4123402" y="4278530"/>
                  </a:lnTo>
                  <a:cubicBezTo>
                    <a:pt x="4120647" y="4344201"/>
                    <a:pt x="4066571" y="4396017"/>
                    <a:pt x="4000820" y="4395978"/>
                  </a:cubicBezTo>
                  <a:close/>
                </a:path>
              </a:pathLst>
            </a:custGeom>
            <a:grpFill/>
            <a:ln w="9797" cap="flat">
              <a:noFill/>
              <a:prstDash val="solid"/>
              <a:miter/>
            </a:ln>
          </p:spPr>
          <p:txBody>
            <a:bodyPr rtlCol="0" anchor="ctr"/>
            <a:lstStyle/>
            <a:p>
              <a:endParaRPr lang="en-IN" dirty="0"/>
            </a:p>
          </p:txBody>
        </p:sp>
        <p:sp>
          <p:nvSpPr>
            <p:cNvPr id="90" name="Freeform: Shape 89">
              <a:extLst>
                <a:ext uri="{FF2B5EF4-FFF2-40B4-BE49-F238E27FC236}">
                  <a16:creationId xmlns:a16="http://schemas.microsoft.com/office/drawing/2014/main" id="{6A76F460-D1F3-4F99-BAC0-134C873CB278}"/>
                </a:ext>
              </a:extLst>
            </p:cNvPr>
            <p:cNvSpPr/>
            <p:nvPr/>
          </p:nvSpPr>
          <p:spPr>
            <a:xfrm>
              <a:off x="16845994" y="-3343567"/>
              <a:ext cx="3150375" cy="2828513"/>
            </a:xfrm>
            <a:custGeom>
              <a:avLst/>
              <a:gdLst>
                <a:gd name="connsiteX0" fmla="*/ 3027813 w 3150375"/>
                <a:gd name="connsiteY0" fmla="*/ 2828469 h 2828513"/>
                <a:gd name="connsiteX1" fmla="*/ 2905231 w 3150375"/>
                <a:gd name="connsiteY1" fmla="*/ 2705887 h 2828513"/>
                <a:gd name="connsiteX2" fmla="*/ 2905231 w 3150375"/>
                <a:gd name="connsiteY2" fmla="*/ 244746 h 2828513"/>
                <a:gd name="connsiteX3" fmla="*/ 132835 w 3150375"/>
                <a:gd name="connsiteY3" fmla="*/ 244746 h 2828513"/>
                <a:gd name="connsiteX4" fmla="*/ 39610 w 3150375"/>
                <a:gd name="connsiteY4" fmla="*/ 212791 h 2828513"/>
                <a:gd name="connsiteX5" fmla="*/ 0 w 3150375"/>
                <a:gd name="connsiteY5" fmla="*/ 122589 h 2828513"/>
                <a:gd name="connsiteX6" fmla="*/ 39610 w 3150375"/>
                <a:gd name="connsiteY6" fmla="*/ 32348 h 2828513"/>
                <a:gd name="connsiteX7" fmla="*/ 132835 w 3150375"/>
                <a:gd name="connsiteY7" fmla="*/ 431 h 2828513"/>
                <a:gd name="connsiteX8" fmla="*/ 3027793 w 3150375"/>
                <a:gd name="connsiteY8" fmla="*/ 431 h 2828513"/>
                <a:gd name="connsiteX9" fmla="*/ 3150375 w 3150375"/>
                <a:gd name="connsiteY9" fmla="*/ 122131 h 2828513"/>
                <a:gd name="connsiteX10" fmla="*/ 3150375 w 3150375"/>
                <a:gd name="connsiteY10" fmla="*/ 2705932 h 2828513"/>
                <a:gd name="connsiteX11" fmla="*/ 3027793 w 3150375"/>
                <a:gd name="connsiteY11" fmla="*/ 2828514 h 28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0375" h="2828513">
                  <a:moveTo>
                    <a:pt x="3027813" y="2828469"/>
                  </a:moveTo>
                  <a:cubicBezTo>
                    <a:pt x="2960113" y="2828469"/>
                    <a:pt x="2905231" y="2773589"/>
                    <a:pt x="2905231" y="2705887"/>
                  </a:cubicBezTo>
                  <a:lnTo>
                    <a:pt x="2905231" y="244746"/>
                  </a:lnTo>
                  <a:lnTo>
                    <a:pt x="132835" y="244746"/>
                  </a:lnTo>
                  <a:cubicBezTo>
                    <a:pt x="98660" y="247578"/>
                    <a:pt x="64868" y="236021"/>
                    <a:pt x="39610" y="212791"/>
                  </a:cubicBezTo>
                  <a:cubicBezTo>
                    <a:pt x="14352" y="189599"/>
                    <a:pt x="0" y="156879"/>
                    <a:pt x="0" y="122589"/>
                  </a:cubicBezTo>
                  <a:cubicBezTo>
                    <a:pt x="0" y="88299"/>
                    <a:pt x="14351" y="55539"/>
                    <a:pt x="39610" y="32348"/>
                  </a:cubicBezTo>
                  <a:cubicBezTo>
                    <a:pt x="64868" y="9118"/>
                    <a:pt x="98660" y="-2439"/>
                    <a:pt x="132835" y="431"/>
                  </a:cubicBezTo>
                  <a:lnTo>
                    <a:pt x="3027793" y="431"/>
                  </a:lnTo>
                  <a:cubicBezTo>
                    <a:pt x="3095149" y="431"/>
                    <a:pt x="3149915" y="54775"/>
                    <a:pt x="3150375" y="122131"/>
                  </a:cubicBezTo>
                  <a:lnTo>
                    <a:pt x="3150375" y="2705932"/>
                  </a:lnTo>
                  <a:cubicBezTo>
                    <a:pt x="3150375" y="2773632"/>
                    <a:pt x="3095496" y="2828514"/>
                    <a:pt x="3027793" y="2828514"/>
                  </a:cubicBezTo>
                  <a:close/>
                </a:path>
              </a:pathLst>
            </a:custGeom>
            <a:grpFill/>
            <a:ln w="9797" cap="flat">
              <a:noFill/>
              <a:prstDash val="solid"/>
              <a:miter/>
            </a:ln>
          </p:spPr>
          <p:txBody>
            <a:bodyPr rtlCol="0" anchor="ctr"/>
            <a:lstStyle/>
            <a:p>
              <a:endParaRPr lang="en-IN" dirty="0"/>
            </a:p>
          </p:txBody>
        </p:sp>
        <p:sp>
          <p:nvSpPr>
            <p:cNvPr id="91" name="Freeform: Shape 90">
              <a:extLst>
                <a:ext uri="{FF2B5EF4-FFF2-40B4-BE49-F238E27FC236}">
                  <a16:creationId xmlns:a16="http://schemas.microsoft.com/office/drawing/2014/main" id="{4E4B5070-701C-42A0-A835-DD611C6A7D85}"/>
                </a:ext>
              </a:extLst>
            </p:cNvPr>
            <p:cNvSpPr/>
            <p:nvPr/>
          </p:nvSpPr>
          <p:spPr>
            <a:xfrm>
              <a:off x="15874588" y="-3344157"/>
              <a:ext cx="1226912" cy="1232048"/>
            </a:xfrm>
            <a:custGeom>
              <a:avLst/>
              <a:gdLst>
                <a:gd name="connsiteX0" fmla="*/ 1105143 w 1226912"/>
                <a:gd name="connsiteY0" fmla="*/ 1232027 h 1232048"/>
                <a:gd name="connsiteX1" fmla="*/ 121902 w 1226912"/>
                <a:gd name="connsiteY1" fmla="*/ 1232027 h 1232048"/>
                <a:gd name="connsiteX2" fmla="*/ 9156 w 1226912"/>
                <a:gd name="connsiteY2" fmla="*/ 1156635 h 1232048"/>
                <a:gd name="connsiteX3" fmla="*/ 36175 w 1226912"/>
                <a:gd name="connsiteY3" fmla="*/ 1023727 h 1232048"/>
                <a:gd name="connsiteX4" fmla="*/ 1018534 w 1226912"/>
                <a:gd name="connsiteY4" fmla="*/ 36175 h 1232048"/>
                <a:gd name="connsiteX5" fmla="*/ 1151442 w 1226912"/>
                <a:gd name="connsiteY5" fmla="*/ 9156 h 1232048"/>
                <a:gd name="connsiteX6" fmla="*/ 1226834 w 1226912"/>
                <a:gd name="connsiteY6" fmla="*/ 121902 h 1232048"/>
                <a:gd name="connsiteX7" fmla="*/ 1226834 w 1226912"/>
                <a:gd name="connsiteY7" fmla="*/ 1106025 h 1232048"/>
                <a:gd name="connsiteX8" fmla="*/ 1192735 w 1226912"/>
                <a:gd name="connsiteY8" fmla="*/ 1194888 h 1232048"/>
                <a:gd name="connsiteX9" fmla="*/ 1105097 w 1226912"/>
                <a:gd name="connsiteY9" fmla="*/ 1232048 h 1232048"/>
                <a:gd name="connsiteX10" fmla="*/ 419343 w 1226912"/>
                <a:gd name="connsiteY10" fmla="*/ 987706 h 1232048"/>
                <a:gd name="connsiteX11" fmla="*/ 985128 w 1226912"/>
                <a:gd name="connsiteY11" fmla="*/ 987706 h 1232048"/>
                <a:gd name="connsiteX12" fmla="*/ 985128 w 1226912"/>
                <a:gd name="connsiteY12" fmla="*/ 417629 h 12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6912" h="1232048">
                  <a:moveTo>
                    <a:pt x="1105143" y="1232027"/>
                  </a:moveTo>
                  <a:lnTo>
                    <a:pt x="121902" y="1232027"/>
                  </a:lnTo>
                  <a:cubicBezTo>
                    <a:pt x="72495" y="1232103"/>
                    <a:pt x="27949" y="1202290"/>
                    <a:pt x="9156" y="1156635"/>
                  </a:cubicBezTo>
                  <a:cubicBezTo>
                    <a:pt x="-9635" y="1110940"/>
                    <a:pt x="1043" y="1058438"/>
                    <a:pt x="36175" y="1023727"/>
                  </a:cubicBezTo>
                  <a:lnTo>
                    <a:pt x="1018534" y="36175"/>
                  </a:lnTo>
                  <a:cubicBezTo>
                    <a:pt x="1053246" y="1043"/>
                    <a:pt x="1105751" y="-9635"/>
                    <a:pt x="1151442" y="9156"/>
                  </a:cubicBezTo>
                  <a:cubicBezTo>
                    <a:pt x="1197099" y="27985"/>
                    <a:pt x="1226911" y="72493"/>
                    <a:pt x="1226834" y="121902"/>
                  </a:cubicBezTo>
                  <a:lnTo>
                    <a:pt x="1226834" y="1106025"/>
                  </a:lnTo>
                  <a:cubicBezTo>
                    <a:pt x="1228021" y="1139052"/>
                    <a:pt x="1215698" y="1171122"/>
                    <a:pt x="1192735" y="1194888"/>
                  </a:cubicBezTo>
                  <a:cubicBezTo>
                    <a:pt x="1169773" y="1218654"/>
                    <a:pt x="1138162" y="1232087"/>
                    <a:pt x="1105097" y="1232048"/>
                  </a:cubicBezTo>
                  <a:close/>
                  <a:moveTo>
                    <a:pt x="419343" y="987706"/>
                  </a:moveTo>
                  <a:lnTo>
                    <a:pt x="985128" y="987706"/>
                  </a:lnTo>
                  <a:lnTo>
                    <a:pt x="985128" y="417629"/>
                  </a:lnTo>
                  <a:close/>
                </a:path>
              </a:pathLst>
            </a:custGeom>
            <a:grpFill/>
            <a:ln w="9797" cap="flat">
              <a:noFill/>
              <a:prstDash val="solid"/>
              <a:miter/>
            </a:ln>
          </p:spPr>
          <p:txBody>
            <a:bodyPr rtlCol="0" anchor="ctr"/>
            <a:lstStyle/>
            <a:p>
              <a:endParaRPr lang="en-IN" dirty="0"/>
            </a:p>
          </p:txBody>
        </p:sp>
        <p:sp>
          <p:nvSpPr>
            <p:cNvPr id="92" name="Freeform: Shape 91">
              <a:extLst>
                <a:ext uri="{FF2B5EF4-FFF2-40B4-BE49-F238E27FC236}">
                  <a16:creationId xmlns:a16="http://schemas.microsoft.com/office/drawing/2014/main" id="{CD72D177-5346-4348-802F-0A2B292772FA}"/>
                </a:ext>
              </a:extLst>
            </p:cNvPr>
            <p:cNvSpPr/>
            <p:nvPr/>
          </p:nvSpPr>
          <p:spPr>
            <a:xfrm>
              <a:off x="16401092" y="-1683935"/>
              <a:ext cx="2999499" cy="247317"/>
            </a:xfrm>
            <a:custGeom>
              <a:avLst/>
              <a:gdLst>
                <a:gd name="connsiteX0" fmla="*/ 2864900 w 2999499"/>
                <a:gd name="connsiteY0" fmla="*/ 247318 h 247317"/>
                <a:gd name="connsiteX1" fmla="*/ 123464 w 2999499"/>
                <a:gd name="connsiteY1" fmla="*/ 247318 h 247317"/>
                <a:gd name="connsiteX2" fmla="*/ 0 w 2999499"/>
                <a:gd name="connsiteY2" fmla="*/ 123894 h 247317"/>
                <a:gd name="connsiteX3" fmla="*/ 123464 w 2999499"/>
                <a:gd name="connsiteY3" fmla="*/ 430 h 247317"/>
                <a:gd name="connsiteX4" fmla="*/ 2866664 w 2999499"/>
                <a:gd name="connsiteY4" fmla="*/ 430 h 247317"/>
                <a:gd name="connsiteX5" fmla="*/ 2959889 w 2999499"/>
                <a:gd name="connsiteY5" fmla="*/ 32347 h 247317"/>
                <a:gd name="connsiteX6" fmla="*/ 2999499 w 2999499"/>
                <a:gd name="connsiteY6" fmla="*/ 122588 h 247317"/>
                <a:gd name="connsiteX7" fmla="*/ 2959889 w 2999499"/>
                <a:gd name="connsiteY7" fmla="*/ 212828 h 247317"/>
                <a:gd name="connsiteX8" fmla="*/ 2866664 w 2999499"/>
                <a:gd name="connsiteY8" fmla="*/ 244745 h 24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9499" h="247317">
                  <a:moveTo>
                    <a:pt x="2864900" y="247318"/>
                  </a:moveTo>
                  <a:lnTo>
                    <a:pt x="123464" y="247318"/>
                  </a:lnTo>
                  <a:cubicBezTo>
                    <a:pt x="55305" y="247318"/>
                    <a:pt x="0" y="192056"/>
                    <a:pt x="0" y="123894"/>
                  </a:cubicBezTo>
                  <a:cubicBezTo>
                    <a:pt x="0" y="55697"/>
                    <a:pt x="55300" y="430"/>
                    <a:pt x="123464" y="430"/>
                  </a:cubicBezTo>
                  <a:lnTo>
                    <a:pt x="2866664" y="430"/>
                  </a:lnTo>
                  <a:cubicBezTo>
                    <a:pt x="2900839" y="-2440"/>
                    <a:pt x="2934631" y="9156"/>
                    <a:pt x="2959889" y="32347"/>
                  </a:cubicBezTo>
                  <a:cubicBezTo>
                    <a:pt x="2985147" y="55577"/>
                    <a:pt x="2999499" y="88298"/>
                    <a:pt x="2999499" y="122588"/>
                  </a:cubicBezTo>
                  <a:cubicBezTo>
                    <a:pt x="2999499" y="156878"/>
                    <a:pt x="2985148" y="189598"/>
                    <a:pt x="2959889" y="212828"/>
                  </a:cubicBezTo>
                  <a:cubicBezTo>
                    <a:pt x="2934631" y="236020"/>
                    <a:pt x="2900839" y="247616"/>
                    <a:pt x="2866664" y="244745"/>
                  </a:cubicBezTo>
                  <a:close/>
                </a:path>
              </a:pathLst>
            </a:custGeom>
            <a:grpFill/>
            <a:ln w="9797" cap="flat">
              <a:noFill/>
              <a:prstDash val="solid"/>
              <a:miter/>
            </a:ln>
          </p:spPr>
          <p:txBody>
            <a:bodyPr rtlCol="0" anchor="ctr"/>
            <a:lstStyle/>
            <a:p>
              <a:endParaRPr lang="en-IN" dirty="0"/>
            </a:p>
          </p:txBody>
        </p:sp>
        <p:sp>
          <p:nvSpPr>
            <p:cNvPr id="93" name="Freeform: Shape 92">
              <a:extLst>
                <a:ext uri="{FF2B5EF4-FFF2-40B4-BE49-F238E27FC236}">
                  <a16:creationId xmlns:a16="http://schemas.microsoft.com/office/drawing/2014/main" id="{9D3E75D7-EE9C-49F3-807E-62F52453FF89}"/>
                </a:ext>
              </a:extLst>
            </p:cNvPr>
            <p:cNvSpPr/>
            <p:nvPr/>
          </p:nvSpPr>
          <p:spPr>
            <a:xfrm>
              <a:off x="16391720" y="-985276"/>
              <a:ext cx="2957436" cy="245175"/>
            </a:xfrm>
            <a:custGeom>
              <a:avLst/>
              <a:gdLst>
                <a:gd name="connsiteX0" fmla="*/ 2824601 w 2957436"/>
                <a:gd name="connsiteY0" fmla="*/ 244745 h 245175"/>
                <a:gd name="connsiteX1" fmla="*/ 132836 w 2957436"/>
                <a:gd name="connsiteY1" fmla="*/ 244745 h 245175"/>
                <a:gd name="connsiteX2" fmla="*/ 39610 w 2957436"/>
                <a:gd name="connsiteY2" fmla="*/ 212828 h 245175"/>
                <a:gd name="connsiteX3" fmla="*/ 0 w 2957436"/>
                <a:gd name="connsiteY3" fmla="*/ 122588 h 245175"/>
                <a:gd name="connsiteX4" fmla="*/ 39610 w 2957436"/>
                <a:gd name="connsiteY4" fmla="*/ 32347 h 245175"/>
                <a:gd name="connsiteX5" fmla="*/ 132836 w 2957436"/>
                <a:gd name="connsiteY5" fmla="*/ 430 h 245175"/>
                <a:gd name="connsiteX6" fmla="*/ 2824601 w 2957436"/>
                <a:gd name="connsiteY6" fmla="*/ 430 h 245175"/>
                <a:gd name="connsiteX7" fmla="*/ 2917826 w 2957436"/>
                <a:gd name="connsiteY7" fmla="*/ 32347 h 245175"/>
                <a:gd name="connsiteX8" fmla="*/ 2957436 w 2957436"/>
                <a:gd name="connsiteY8" fmla="*/ 122588 h 245175"/>
                <a:gd name="connsiteX9" fmla="*/ 2917826 w 2957436"/>
                <a:gd name="connsiteY9" fmla="*/ 212828 h 245175"/>
                <a:gd name="connsiteX10" fmla="*/ 2824601 w 2957436"/>
                <a:gd name="connsiteY10" fmla="*/ 244745 h 24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7436" h="245175">
                  <a:moveTo>
                    <a:pt x="2824601" y="244745"/>
                  </a:moveTo>
                  <a:lnTo>
                    <a:pt x="132836" y="244745"/>
                  </a:lnTo>
                  <a:cubicBezTo>
                    <a:pt x="98660" y="247616"/>
                    <a:pt x="64868" y="236020"/>
                    <a:pt x="39610" y="212828"/>
                  </a:cubicBezTo>
                  <a:cubicBezTo>
                    <a:pt x="14352" y="189598"/>
                    <a:pt x="0" y="156878"/>
                    <a:pt x="0" y="122588"/>
                  </a:cubicBezTo>
                  <a:cubicBezTo>
                    <a:pt x="0" y="88298"/>
                    <a:pt x="14351" y="55577"/>
                    <a:pt x="39610" y="32347"/>
                  </a:cubicBezTo>
                  <a:cubicBezTo>
                    <a:pt x="64868" y="9155"/>
                    <a:pt x="98660" y="-2441"/>
                    <a:pt x="132836" y="430"/>
                  </a:cubicBezTo>
                  <a:lnTo>
                    <a:pt x="2824601" y="430"/>
                  </a:lnTo>
                  <a:cubicBezTo>
                    <a:pt x="2858776" y="-2440"/>
                    <a:pt x="2892568" y="9155"/>
                    <a:pt x="2917826" y="32347"/>
                  </a:cubicBezTo>
                  <a:cubicBezTo>
                    <a:pt x="2943084" y="55577"/>
                    <a:pt x="2957436" y="88298"/>
                    <a:pt x="2957436" y="122588"/>
                  </a:cubicBezTo>
                  <a:cubicBezTo>
                    <a:pt x="2957436" y="156878"/>
                    <a:pt x="2943085" y="189598"/>
                    <a:pt x="2917826" y="212828"/>
                  </a:cubicBezTo>
                  <a:cubicBezTo>
                    <a:pt x="2892568" y="236020"/>
                    <a:pt x="2858776" y="247616"/>
                    <a:pt x="2824601" y="244745"/>
                  </a:cubicBezTo>
                  <a:close/>
                </a:path>
              </a:pathLst>
            </a:custGeom>
            <a:grpFill/>
            <a:ln w="9797" cap="flat">
              <a:noFill/>
              <a:prstDash val="solid"/>
              <a:miter/>
            </a:ln>
          </p:spPr>
          <p:txBody>
            <a:bodyPr rtlCol="0" anchor="ctr"/>
            <a:lstStyle/>
            <a:p>
              <a:endParaRPr lang="en-IN" dirty="0"/>
            </a:p>
          </p:txBody>
        </p:sp>
        <p:sp>
          <p:nvSpPr>
            <p:cNvPr id="94" name="Freeform: Shape 93">
              <a:extLst>
                <a:ext uri="{FF2B5EF4-FFF2-40B4-BE49-F238E27FC236}">
                  <a16:creationId xmlns:a16="http://schemas.microsoft.com/office/drawing/2014/main" id="{E99BF1DA-B5C0-46D1-BF86-59EE9DB0D75F}"/>
                </a:ext>
              </a:extLst>
            </p:cNvPr>
            <p:cNvSpPr/>
            <p:nvPr/>
          </p:nvSpPr>
          <p:spPr>
            <a:xfrm>
              <a:off x="16391720" y="-285751"/>
              <a:ext cx="2424177" cy="245167"/>
            </a:xfrm>
            <a:custGeom>
              <a:avLst/>
              <a:gdLst>
                <a:gd name="connsiteX0" fmla="*/ 2291342 w 2424177"/>
                <a:gd name="connsiteY0" fmla="*/ 244736 h 245167"/>
                <a:gd name="connsiteX1" fmla="*/ 132836 w 2424177"/>
                <a:gd name="connsiteY1" fmla="*/ 244736 h 245167"/>
                <a:gd name="connsiteX2" fmla="*/ 39610 w 2424177"/>
                <a:gd name="connsiteY2" fmla="*/ 212819 h 245167"/>
                <a:gd name="connsiteX3" fmla="*/ 0 w 2424177"/>
                <a:gd name="connsiteY3" fmla="*/ 122579 h 245167"/>
                <a:gd name="connsiteX4" fmla="*/ 39610 w 2424177"/>
                <a:gd name="connsiteY4" fmla="*/ 32376 h 245167"/>
                <a:gd name="connsiteX5" fmla="*/ 132836 w 2424177"/>
                <a:gd name="connsiteY5" fmla="*/ 421 h 245167"/>
                <a:gd name="connsiteX6" fmla="*/ 2291342 w 2424177"/>
                <a:gd name="connsiteY6" fmla="*/ 421 h 245167"/>
                <a:gd name="connsiteX7" fmla="*/ 2384568 w 2424177"/>
                <a:gd name="connsiteY7" fmla="*/ 32376 h 245167"/>
                <a:gd name="connsiteX8" fmla="*/ 2424178 w 2424177"/>
                <a:gd name="connsiteY8" fmla="*/ 122579 h 245167"/>
                <a:gd name="connsiteX9" fmla="*/ 2384568 w 2424177"/>
                <a:gd name="connsiteY9" fmla="*/ 212819 h 245167"/>
                <a:gd name="connsiteX10" fmla="*/ 2291342 w 2424177"/>
                <a:gd name="connsiteY10" fmla="*/ 244736 h 24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4177" h="245167">
                  <a:moveTo>
                    <a:pt x="2291342" y="244736"/>
                  </a:moveTo>
                  <a:lnTo>
                    <a:pt x="132836" y="244736"/>
                  </a:lnTo>
                  <a:cubicBezTo>
                    <a:pt x="98660" y="247606"/>
                    <a:pt x="64868" y="236049"/>
                    <a:pt x="39610" y="212819"/>
                  </a:cubicBezTo>
                  <a:cubicBezTo>
                    <a:pt x="14352" y="189627"/>
                    <a:pt x="0" y="156869"/>
                    <a:pt x="0" y="122579"/>
                  </a:cubicBezTo>
                  <a:cubicBezTo>
                    <a:pt x="0" y="88289"/>
                    <a:pt x="14351" y="55568"/>
                    <a:pt x="39610" y="32376"/>
                  </a:cubicBezTo>
                  <a:cubicBezTo>
                    <a:pt x="64868" y="9146"/>
                    <a:pt x="98660" y="-2412"/>
                    <a:pt x="132836" y="421"/>
                  </a:cubicBezTo>
                  <a:lnTo>
                    <a:pt x="2291342" y="421"/>
                  </a:lnTo>
                  <a:cubicBezTo>
                    <a:pt x="2325517" y="-2411"/>
                    <a:pt x="2359348" y="9146"/>
                    <a:pt x="2384568" y="32376"/>
                  </a:cubicBezTo>
                  <a:cubicBezTo>
                    <a:pt x="2409826" y="55568"/>
                    <a:pt x="2424178" y="88289"/>
                    <a:pt x="2424178" y="122579"/>
                  </a:cubicBezTo>
                  <a:cubicBezTo>
                    <a:pt x="2424178" y="156869"/>
                    <a:pt x="2409827" y="189628"/>
                    <a:pt x="2384568" y="212819"/>
                  </a:cubicBezTo>
                  <a:cubicBezTo>
                    <a:pt x="2359348" y="236049"/>
                    <a:pt x="2325517" y="247607"/>
                    <a:pt x="2291342" y="244736"/>
                  </a:cubicBezTo>
                  <a:close/>
                </a:path>
              </a:pathLst>
            </a:custGeom>
            <a:grpFill/>
            <a:ln w="9797" cap="flat">
              <a:noFill/>
              <a:prstDash val="solid"/>
              <a:miter/>
            </a:ln>
          </p:spPr>
          <p:txBody>
            <a:bodyPr rtlCol="0" anchor="ctr"/>
            <a:lstStyle/>
            <a:p>
              <a:endParaRPr lang="en-IN" dirty="0"/>
            </a:p>
          </p:txBody>
        </p:sp>
        <p:sp>
          <p:nvSpPr>
            <p:cNvPr id="95" name="Freeform: Shape 94">
              <a:extLst>
                <a:ext uri="{FF2B5EF4-FFF2-40B4-BE49-F238E27FC236}">
                  <a16:creationId xmlns:a16="http://schemas.microsoft.com/office/drawing/2014/main" id="{1936985A-560B-4FC2-8D06-B11106E0EA80}"/>
                </a:ext>
              </a:extLst>
            </p:cNvPr>
            <p:cNvSpPr/>
            <p:nvPr/>
          </p:nvSpPr>
          <p:spPr>
            <a:xfrm>
              <a:off x="16401151" y="412456"/>
              <a:ext cx="1852522" cy="245163"/>
            </a:xfrm>
            <a:custGeom>
              <a:avLst/>
              <a:gdLst>
                <a:gd name="connsiteX0" fmla="*/ 1729940 w 1852522"/>
                <a:gd name="connsiteY0" fmla="*/ 245164 h 245163"/>
                <a:gd name="connsiteX1" fmla="*/ 122621 w 1852522"/>
                <a:gd name="connsiteY1" fmla="*/ 245164 h 245163"/>
                <a:gd name="connsiteX2" fmla="*/ 0 w 1852522"/>
                <a:gd name="connsiteY2" fmla="*/ 122582 h 245163"/>
                <a:gd name="connsiteX3" fmla="*/ 122621 w 1852522"/>
                <a:gd name="connsiteY3" fmla="*/ 0 h 245163"/>
                <a:gd name="connsiteX4" fmla="*/ 1729940 w 1852522"/>
                <a:gd name="connsiteY4" fmla="*/ 0 h 245163"/>
                <a:gd name="connsiteX5" fmla="*/ 1852522 w 1852522"/>
                <a:gd name="connsiteY5" fmla="*/ 122582 h 245163"/>
                <a:gd name="connsiteX6" fmla="*/ 1729940 w 1852522"/>
                <a:gd name="connsiteY6" fmla="*/ 245164 h 24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522" h="245163">
                  <a:moveTo>
                    <a:pt x="1729940" y="245164"/>
                  </a:moveTo>
                  <a:lnTo>
                    <a:pt x="122621" y="245164"/>
                  </a:lnTo>
                  <a:cubicBezTo>
                    <a:pt x="54921" y="245164"/>
                    <a:pt x="0" y="190284"/>
                    <a:pt x="0" y="122582"/>
                  </a:cubicBezTo>
                  <a:cubicBezTo>
                    <a:pt x="0" y="54882"/>
                    <a:pt x="54918" y="0"/>
                    <a:pt x="122621" y="0"/>
                  </a:cubicBezTo>
                  <a:lnTo>
                    <a:pt x="1729940" y="0"/>
                  </a:lnTo>
                  <a:cubicBezTo>
                    <a:pt x="1797641" y="0"/>
                    <a:pt x="1852522" y="54880"/>
                    <a:pt x="1852522" y="122582"/>
                  </a:cubicBezTo>
                  <a:cubicBezTo>
                    <a:pt x="1852522" y="190282"/>
                    <a:pt x="1797643" y="245164"/>
                    <a:pt x="1729940" y="245164"/>
                  </a:cubicBezTo>
                  <a:close/>
                </a:path>
              </a:pathLst>
            </a:custGeom>
            <a:grpFill/>
            <a:ln w="9797" cap="flat">
              <a:noFill/>
              <a:prstDash val="solid"/>
              <a:miter/>
            </a:ln>
          </p:spPr>
          <p:txBody>
            <a:bodyPr rtlCol="0" anchor="ctr"/>
            <a:lstStyle/>
            <a:p>
              <a:endParaRPr lang="en-IN" dirty="0"/>
            </a:p>
          </p:txBody>
        </p:sp>
        <p:sp>
          <p:nvSpPr>
            <p:cNvPr id="96" name="Freeform: Shape 95">
              <a:extLst>
                <a:ext uri="{FF2B5EF4-FFF2-40B4-BE49-F238E27FC236}">
                  <a16:creationId xmlns:a16="http://schemas.microsoft.com/office/drawing/2014/main" id="{9581B423-2B9D-4FA9-9268-BDDA05F8AF58}"/>
                </a:ext>
              </a:extLst>
            </p:cNvPr>
            <p:cNvSpPr/>
            <p:nvPr/>
          </p:nvSpPr>
          <p:spPr>
            <a:xfrm>
              <a:off x="16401151" y="1109386"/>
              <a:ext cx="1509622" cy="245203"/>
            </a:xfrm>
            <a:custGeom>
              <a:avLst/>
              <a:gdLst>
                <a:gd name="connsiteX0" fmla="*/ 1387040 w 1509622"/>
                <a:gd name="connsiteY0" fmla="*/ 245203 h 245203"/>
                <a:gd name="connsiteX1" fmla="*/ 122621 w 1509622"/>
                <a:gd name="connsiteY1" fmla="*/ 245203 h 245203"/>
                <a:gd name="connsiteX2" fmla="*/ 0 w 1509622"/>
                <a:gd name="connsiteY2" fmla="*/ 122582 h 245203"/>
                <a:gd name="connsiteX3" fmla="*/ 122621 w 1509622"/>
                <a:gd name="connsiteY3" fmla="*/ 0 h 245203"/>
                <a:gd name="connsiteX4" fmla="*/ 1387040 w 1509622"/>
                <a:gd name="connsiteY4" fmla="*/ 0 h 245203"/>
                <a:gd name="connsiteX5" fmla="*/ 1509622 w 1509622"/>
                <a:gd name="connsiteY5" fmla="*/ 122582 h 245203"/>
                <a:gd name="connsiteX6" fmla="*/ 1387040 w 1509622"/>
                <a:gd name="connsiteY6" fmla="*/ 245203 h 245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9622" h="245203">
                  <a:moveTo>
                    <a:pt x="1387040" y="245203"/>
                  </a:moveTo>
                  <a:lnTo>
                    <a:pt x="122621" y="245203"/>
                  </a:lnTo>
                  <a:cubicBezTo>
                    <a:pt x="54921" y="245203"/>
                    <a:pt x="0" y="190285"/>
                    <a:pt x="0" y="122582"/>
                  </a:cubicBezTo>
                  <a:cubicBezTo>
                    <a:pt x="0" y="54882"/>
                    <a:pt x="54918" y="0"/>
                    <a:pt x="122621" y="0"/>
                  </a:cubicBezTo>
                  <a:lnTo>
                    <a:pt x="1387040" y="0"/>
                  </a:lnTo>
                  <a:cubicBezTo>
                    <a:pt x="1454741" y="0"/>
                    <a:pt x="1509622" y="54880"/>
                    <a:pt x="1509622" y="122582"/>
                  </a:cubicBezTo>
                  <a:cubicBezTo>
                    <a:pt x="1509622" y="190282"/>
                    <a:pt x="1454743" y="245203"/>
                    <a:pt x="1387040" y="245203"/>
                  </a:cubicBezTo>
                  <a:close/>
                </a:path>
              </a:pathLst>
            </a:custGeom>
            <a:grpFill/>
            <a:ln w="9797" cap="flat">
              <a:noFill/>
              <a:prstDash val="solid"/>
              <a:miter/>
            </a:ln>
          </p:spPr>
          <p:txBody>
            <a:bodyPr rtlCol="0" anchor="ctr"/>
            <a:lstStyle/>
            <a:p>
              <a:endParaRPr lang="en-IN" dirty="0"/>
            </a:p>
          </p:txBody>
        </p:sp>
        <p:sp>
          <p:nvSpPr>
            <p:cNvPr id="97" name="Freeform: Shape 96">
              <a:extLst>
                <a:ext uri="{FF2B5EF4-FFF2-40B4-BE49-F238E27FC236}">
                  <a16:creationId xmlns:a16="http://schemas.microsoft.com/office/drawing/2014/main" id="{0D78A668-490E-45B3-BF63-3D3DA642D8B3}"/>
                </a:ext>
              </a:extLst>
            </p:cNvPr>
            <p:cNvSpPr/>
            <p:nvPr/>
          </p:nvSpPr>
          <p:spPr>
            <a:xfrm>
              <a:off x="18252463" y="-1704490"/>
              <a:ext cx="3109632" cy="3107119"/>
            </a:xfrm>
            <a:custGeom>
              <a:avLst/>
              <a:gdLst>
                <a:gd name="connsiteX0" fmla="*/ 124634 w 3109632"/>
                <a:gd name="connsiteY0" fmla="*/ 3107085 h 3107119"/>
                <a:gd name="connsiteX1" fmla="*/ 20383 w 3109632"/>
                <a:gd name="connsiteY1" fmla="*/ 3052779 h 3107119"/>
                <a:gd name="connsiteX2" fmla="*/ 10624 w 3109632"/>
                <a:gd name="connsiteY2" fmla="*/ 2935635 h 3107119"/>
                <a:gd name="connsiteX3" fmla="*/ 275529 w 3109632"/>
                <a:gd name="connsiteY3" fmla="*/ 2249835 h 3107119"/>
                <a:gd name="connsiteX4" fmla="*/ 302969 w 3109632"/>
                <a:gd name="connsiteY4" fmla="*/ 2206973 h 3107119"/>
                <a:gd name="connsiteX5" fmla="*/ 2421209 w 3109632"/>
                <a:gd name="connsiteY5" fmla="*/ 94708 h 3107119"/>
                <a:gd name="connsiteX6" fmla="*/ 2972416 w 3109632"/>
                <a:gd name="connsiteY6" fmla="*/ 135007 h 3107119"/>
                <a:gd name="connsiteX7" fmla="*/ 3107009 w 3109632"/>
                <a:gd name="connsiteY7" fmla="*/ 405918 h 3107119"/>
                <a:gd name="connsiteX8" fmla="*/ 3013553 w 3109632"/>
                <a:gd name="connsiteY8" fmla="*/ 686204 h 3107119"/>
                <a:gd name="connsiteX9" fmla="*/ 894431 w 3109632"/>
                <a:gd name="connsiteY9" fmla="*/ 2803563 h 3107119"/>
                <a:gd name="connsiteX10" fmla="*/ 851568 w 3109632"/>
                <a:gd name="connsiteY10" fmla="*/ 2831003 h 3107119"/>
                <a:gd name="connsiteX11" fmla="*/ 165768 w 3109632"/>
                <a:gd name="connsiteY11" fmla="*/ 3095907 h 3107119"/>
                <a:gd name="connsiteX12" fmla="*/ 124590 w 3109632"/>
                <a:gd name="connsiteY12" fmla="*/ 3107044 h 3107119"/>
                <a:gd name="connsiteX13" fmla="*/ 494976 w 3109632"/>
                <a:gd name="connsiteY13" fmla="*/ 2370693 h 3107119"/>
                <a:gd name="connsiteX14" fmla="*/ 338947 w 3109632"/>
                <a:gd name="connsiteY14" fmla="*/ 2764185 h 3107119"/>
                <a:gd name="connsiteX15" fmla="*/ 739287 w 3109632"/>
                <a:gd name="connsiteY15" fmla="*/ 2609037 h 3107119"/>
                <a:gd name="connsiteX16" fmla="*/ 2838717 w 3109632"/>
                <a:gd name="connsiteY16" fmla="*/ 513037 h 3107119"/>
                <a:gd name="connsiteX17" fmla="*/ 2861871 w 3109632"/>
                <a:gd name="connsiteY17" fmla="*/ 431598 h 3107119"/>
                <a:gd name="connsiteX18" fmla="*/ 2798418 w 3109632"/>
                <a:gd name="connsiteY18" fmla="*/ 308134 h 3107119"/>
                <a:gd name="connsiteX19" fmla="*/ 2593521 w 3109632"/>
                <a:gd name="connsiteY19" fmla="*/ 267836 h 310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9632" h="3107119">
                  <a:moveTo>
                    <a:pt x="124634" y="3107085"/>
                  </a:moveTo>
                  <a:cubicBezTo>
                    <a:pt x="82882" y="3108080"/>
                    <a:pt x="43502" y="3087605"/>
                    <a:pt x="20383" y="3052779"/>
                  </a:cubicBezTo>
                  <a:cubicBezTo>
                    <a:pt x="-2771" y="3017992"/>
                    <a:pt x="-6445" y="2973752"/>
                    <a:pt x="10624" y="2935635"/>
                  </a:cubicBezTo>
                  <a:lnTo>
                    <a:pt x="275529" y="2249835"/>
                  </a:lnTo>
                  <a:cubicBezTo>
                    <a:pt x="281461" y="2233724"/>
                    <a:pt x="290799" y="2219104"/>
                    <a:pt x="302969" y="2206973"/>
                  </a:cubicBezTo>
                  <a:lnTo>
                    <a:pt x="2421209" y="94708"/>
                  </a:lnTo>
                  <a:cubicBezTo>
                    <a:pt x="2562660" y="-45900"/>
                    <a:pt x="2809538" y="-27873"/>
                    <a:pt x="2972416" y="135007"/>
                  </a:cubicBezTo>
                  <a:cubicBezTo>
                    <a:pt x="3047042" y="207223"/>
                    <a:pt x="3094537" y="302861"/>
                    <a:pt x="3107009" y="405918"/>
                  </a:cubicBezTo>
                  <a:cubicBezTo>
                    <a:pt x="3119792" y="508670"/>
                    <a:pt x="3085425" y="611697"/>
                    <a:pt x="3013553" y="686204"/>
                  </a:cubicBezTo>
                  <a:lnTo>
                    <a:pt x="894431" y="2803563"/>
                  </a:lnTo>
                  <a:cubicBezTo>
                    <a:pt x="882299" y="2815733"/>
                    <a:pt x="867680" y="2825070"/>
                    <a:pt x="851568" y="2831003"/>
                  </a:cubicBezTo>
                  <a:lnTo>
                    <a:pt x="165768" y="3095907"/>
                  </a:lnTo>
                  <a:cubicBezTo>
                    <a:pt x="152719" y="3101801"/>
                    <a:pt x="138826" y="3105590"/>
                    <a:pt x="124590" y="3107044"/>
                  </a:cubicBezTo>
                  <a:close/>
                  <a:moveTo>
                    <a:pt x="494976" y="2370693"/>
                  </a:moveTo>
                  <a:lnTo>
                    <a:pt x="338947" y="2764185"/>
                  </a:lnTo>
                  <a:lnTo>
                    <a:pt x="739287" y="2609037"/>
                  </a:lnTo>
                  <a:lnTo>
                    <a:pt x="2838717" y="513037"/>
                  </a:lnTo>
                  <a:cubicBezTo>
                    <a:pt x="2857852" y="490495"/>
                    <a:pt x="2866310" y="460798"/>
                    <a:pt x="2861871" y="431598"/>
                  </a:cubicBezTo>
                  <a:cubicBezTo>
                    <a:pt x="2855097" y="384487"/>
                    <a:pt x="2832785" y="341013"/>
                    <a:pt x="2798418" y="308134"/>
                  </a:cubicBezTo>
                  <a:cubicBezTo>
                    <a:pt x="2733283" y="242999"/>
                    <a:pt x="2637266" y="222409"/>
                    <a:pt x="2593521" y="267836"/>
                  </a:cubicBezTo>
                  <a:close/>
                </a:path>
              </a:pathLst>
            </a:custGeom>
            <a:grpFill/>
            <a:ln w="9797" cap="flat">
              <a:noFill/>
              <a:prstDash val="solid"/>
              <a:miter/>
            </a:ln>
          </p:spPr>
          <p:txBody>
            <a:bodyPr rtlCol="0" anchor="ctr"/>
            <a:lstStyle/>
            <a:p>
              <a:endParaRPr lang="en-IN" dirty="0"/>
            </a:p>
          </p:txBody>
        </p:sp>
        <p:sp>
          <p:nvSpPr>
            <p:cNvPr id="98" name="Freeform: Shape 97">
              <a:extLst>
                <a:ext uri="{FF2B5EF4-FFF2-40B4-BE49-F238E27FC236}">
                  <a16:creationId xmlns:a16="http://schemas.microsoft.com/office/drawing/2014/main" id="{349B5D85-C47E-4A61-9098-868F63E5D822}"/>
                </a:ext>
              </a:extLst>
            </p:cNvPr>
            <p:cNvSpPr/>
            <p:nvPr/>
          </p:nvSpPr>
          <p:spPr>
            <a:xfrm>
              <a:off x="20306427" y="-1315058"/>
              <a:ext cx="659008" cy="660253"/>
            </a:xfrm>
            <a:custGeom>
              <a:avLst/>
              <a:gdLst>
                <a:gd name="connsiteX0" fmla="*/ 538668 w 659008"/>
                <a:gd name="connsiteY0" fmla="*/ 660252 h 660253"/>
                <a:gd name="connsiteX1" fmla="*/ 452943 w 659008"/>
                <a:gd name="connsiteY1" fmla="*/ 625121 h 660253"/>
                <a:gd name="connsiteX2" fmla="*/ 34615 w 659008"/>
                <a:gd name="connsiteY2" fmla="*/ 206793 h 660253"/>
                <a:gd name="connsiteX3" fmla="*/ 34615 w 659008"/>
                <a:gd name="connsiteY3" fmla="*/ 206754 h 660253"/>
                <a:gd name="connsiteX4" fmla="*/ 34615 w 659008"/>
                <a:gd name="connsiteY4" fmla="*/ 35304 h 660253"/>
                <a:gd name="connsiteX5" fmla="*/ 206065 w 659008"/>
                <a:gd name="connsiteY5" fmla="*/ 35304 h 660253"/>
                <a:gd name="connsiteX6" fmla="*/ 624393 w 659008"/>
                <a:gd name="connsiteY6" fmla="*/ 453672 h 660253"/>
                <a:gd name="connsiteX7" fmla="*/ 624393 w 659008"/>
                <a:gd name="connsiteY7" fmla="*/ 625122 h 660253"/>
                <a:gd name="connsiteX8" fmla="*/ 538668 w 659008"/>
                <a:gd name="connsiteY8" fmla="*/ 660253 h 6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008" h="660253">
                  <a:moveTo>
                    <a:pt x="538668" y="660252"/>
                  </a:moveTo>
                  <a:cubicBezTo>
                    <a:pt x="506637" y="660023"/>
                    <a:pt x="475906" y="647432"/>
                    <a:pt x="452943" y="625121"/>
                  </a:cubicBezTo>
                  <a:lnTo>
                    <a:pt x="34615" y="206793"/>
                  </a:lnTo>
                  <a:lnTo>
                    <a:pt x="34615" y="206754"/>
                  </a:lnTo>
                  <a:cubicBezTo>
                    <a:pt x="-11538" y="158955"/>
                    <a:pt x="-11538" y="83144"/>
                    <a:pt x="34615" y="35304"/>
                  </a:cubicBezTo>
                  <a:cubicBezTo>
                    <a:pt x="82070" y="-11768"/>
                    <a:pt x="158607" y="-11768"/>
                    <a:pt x="206065" y="35304"/>
                  </a:cubicBezTo>
                  <a:lnTo>
                    <a:pt x="624393" y="453672"/>
                  </a:lnTo>
                  <a:cubicBezTo>
                    <a:pt x="670546" y="501471"/>
                    <a:pt x="670546" y="577282"/>
                    <a:pt x="624393" y="625122"/>
                  </a:cubicBezTo>
                  <a:cubicBezTo>
                    <a:pt x="601316" y="647280"/>
                    <a:pt x="570662" y="659833"/>
                    <a:pt x="538668" y="660253"/>
                  </a:cubicBezTo>
                  <a:close/>
                </a:path>
              </a:pathLst>
            </a:custGeom>
            <a:grpFill/>
            <a:ln w="9797" cap="flat">
              <a:noFill/>
              <a:prstDash val="solid"/>
              <a:miter/>
            </a:ln>
          </p:spPr>
          <p:txBody>
            <a:bodyPr rtlCol="0" anchor="ctr"/>
            <a:lstStyle/>
            <a:p>
              <a:endParaRPr lang="en-IN" dirty="0"/>
            </a:p>
          </p:txBody>
        </p:sp>
        <p:sp>
          <p:nvSpPr>
            <p:cNvPr id="99" name="Freeform: Shape 98">
              <a:extLst>
                <a:ext uri="{FF2B5EF4-FFF2-40B4-BE49-F238E27FC236}">
                  <a16:creationId xmlns:a16="http://schemas.microsoft.com/office/drawing/2014/main" id="{0AEC30A4-105D-4633-B286-0BF8F7F39010}"/>
                </a:ext>
              </a:extLst>
            </p:cNvPr>
            <p:cNvSpPr/>
            <p:nvPr/>
          </p:nvSpPr>
          <p:spPr>
            <a:xfrm>
              <a:off x="18519725" y="471573"/>
              <a:ext cx="662933" cy="662677"/>
            </a:xfrm>
            <a:custGeom>
              <a:avLst/>
              <a:gdLst>
                <a:gd name="connsiteX0" fmla="*/ 540528 w 662933"/>
                <a:gd name="connsiteY0" fmla="*/ 662678 h 662677"/>
                <a:gd name="connsiteX1" fmla="*/ 418788 w 662933"/>
                <a:gd name="connsiteY1" fmla="*/ 553802 h 662677"/>
                <a:gd name="connsiteX2" fmla="*/ 90466 w 662933"/>
                <a:gd name="connsiteY2" fmla="*/ 240901 h 662677"/>
                <a:gd name="connsiteX3" fmla="*/ 4320 w 662933"/>
                <a:gd name="connsiteY3" fmla="*/ 90466 h 662677"/>
                <a:gd name="connsiteX4" fmla="*/ 154755 w 662933"/>
                <a:gd name="connsiteY4" fmla="*/ 4320 h 662677"/>
                <a:gd name="connsiteX5" fmla="*/ 662257 w 662933"/>
                <a:gd name="connsiteY5" fmla="*/ 527242 h 662677"/>
                <a:gd name="connsiteX6" fmla="*/ 554263 w 662933"/>
                <a:gd name="connsiteY6" fmla="*/ 661796 h 66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33" h="662677">
                  <a:moveTo>
                    <a:pt x="540528" y="662678"/>
                  </a:moveTo>
                  <a:cubicBezTo>
                    <a:pt x="478185" y="662639"/>
                    <a:pt x="425793" y="615758"/>
                    <a:pt x="418788" y="553802"/>
                  </a:cubicBezTo>
                  <a:cubicBezTo>
                    <a:pt x="406771" y="446641"/>
                    <a:pt x="358781" y="313772"/>
                    <a:pt x="90466" y="240901"/>
                  </a:cubicBezTo>
                  <a:cubicBezTo>
                    <a:pt x="25139" y="223144"/>
                    <a:pt x="-13432" y="155788"/>
                    <a:pt x="4320" y="90466"/>
                  </a:cubicBezTo>
                  <a:cubicBezTo>
                    <a:pt x="22073" y="25143"/>
                    <a:pt x="89433" y="-13433"/>
                    <a:pt x="154755" y="4320"/>
                  </a:cubicBezTo>
                  <a:cubicBezTo>
                    <a:pt x="461641" y="90045"/>
                    <a:pt x="632248" y="261495"/>
                    <a:pt x="662257" y="527242"/>
                  </a:cubicBezTo>
                  <a:cubicBezTo>
                    <a:pt x="669260" y="594138"/>
                    <a:pt x="621079" y="654184"/>
                    <a:pt x="554263" y="661796"/>
                  </a:cubicBezTo>
                  <a:close/>
                </a:path>
              </a:pathLst>
            </a:custGeom>
            <a:grpFill/>
            <a:ln w="9797" cap="flat">
              <a:noFill/>
              <a:prstDash val="solid"/>
              <a:miter/>
            </a:ln>
          </p:spPr>
          <p:txBody>
            <a:bodyPr rtlCol="0" anchor="ctr"/>
            <a:lstStyle/>
            <a:p>
              <a:endParaRPr lang="en-IN" dirty="0"/>
            </a:p>
          </p:txBody>
        </p:sp>
      </p:grpSp>
    </p:spTree>
    <p:extLst>
      <p:ext uri="{BB962C8B-B14F-4D97-AF65-F5344CB8AC3E}">
        <p14:creationId xmlns:p14="http://schemas.microsoft.com/office/powerpoint/2010/main" val="3010022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a:xfrm>
            <a:off x="524454" y="118704"/>
            <a:ext cx="11150600" cy="920336"/>
          </a:xfrm>
        </p:spPr>
        <p:txBody>
          <a:bodyPr/>
          <a:lstStyle/>
          <a:p>
            <a:r>
              <a:rPr lang="en-US" sz="3600" dirty="0">
                <a:latin typeface="Akrobat Black" panose="00000A00000000000000" pitchFamily="50" charset="0"/>
              </a:rPr>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a:xfrm>
            <a:off x="1351496" y="3752903"/>
            <a:ext cx="2588705" cy="495389"/>
          </a:xfrm>
        </p:spPr>
        <p:txBody>
          <a:bodyPr/>
          <a:lstStyle/>
          <a:p>
            <a:r>
              <a:rPr lang="en-US" sz="1800" dirty="0">
                <a:latin typeface="Akrobat Black" panose="00000A00000000000000" pitchFamily="50" charset="0"/>
              </a:rPr>
              <a:t>EXCEL</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a:xfrm>
            <a:off x="1351496" y="4265941"/>
            <a:ext cx="2588705" cy="1749005"/>
          </a:xfrm>
        </p:spPr>
        <p:txBody>
          <a:bodyPr/>
          <a:lstStyle/>
          <a:p>
            <a:r>
              <a:rPr lang="en-US" sz="1800" dirty="0">
                <a:latin typeface="PT Sans" panose="020B0503020203020204" pitchFamily="34" charset="0"/>
              </a:rPr>
              <a:t>Pranjali Kumbhare</a:t>
            </a:r>
          </a:p>
          <a:p>
            <a:r>
              <a:rPr lang="en-US" sz="1800" dirty="0">
                <a:latin typeface="PT Sans" panose="020B0503020203020204" pitchFamily="34" charset="0"/>
              </a:rPr>
              <a:t>Zafar Imam</a:t>
            </a:r>
          </a:p>
          <a:p>
            <a:r>
              <a:rPr lang="en-US" sz="1800" dirty="0">
                <a:latin typeface="PT Sans" panose="020B0503020203020204" pitchFamily="34" charset="0"/>
              </a:rPr>
              <a:t>Biswajeet Mandal</a:t>
            </a:r>
          </a:p>
          <a:p>
            <a:r>
              <a:rPr lang="en-US" sz="1800" dirty="0">
                <a:latin typeface="PT Sans" panose="020B0503020203020204" pitchFamily="34" charset="0"/>
              </a:rPr>
              <a:t>Aashish Jain</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a:xfrm>
            <a:off x="4778850" y="3752903"/>
            <a:ext cx="2588705" cy="495389"/>
          </a:xfrm>
        </p:spPr>
        <p:txBody>
          <a:bodyPr/>
          <a:lstStyle/>
          <a:p>
            <a:r>
              <a:rPr lang="en-US" sz="1800" dirty="0">
                <a:latin typeface="Akrobat Black" panose="00000A00000000000000" pitchFamily="50" charset="0"/>
              </a:rPr>
              <a:t>POWERBI</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a:xfrm>
            <a:off x="4778850" y="4265941"/>
            <a:ext cx="2588705" cy="1749005"/>
          </a:xfrm>
        </p:spPr>
        <p:txBody>
          <a:bodyPr/>
          <a:lstStyle/>
          <a:p>
            <a:r>
              <a:rPr lang="en-US" sz="1800" dirty="0">
                <a:latin typeface="PT Sans" panose="020B0503020203020204" pitchFamily="34" charset="0"/>
              </a:rPr>
              <a:t>Ashish Kumar</a:t>
            </a:r>
          </a:p>
          <a:p>
            <a:r>
              <a:rPr lang="en-US" sz="1800" dirty="0">
                <a:latin typeface="PT Sans" panose="020B0503020203020204" pitchFamily="34" charset="0"/>
              </a:rPr>
              <a:t>Ashish Kumar Gaurav</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a:xfrm>
            <a:off x="8457380" y="3752903"/>
            <a:ext cx="2588705" cy="495389"/>
          </a:xfrm>
        </p:spPr>
        <p:txBody>
          <a:bodyPr/>
          <a:lstStyle/>
          <a:p>
            <a:r>
              <a:rPr lang="en-US" sz="1800" dirty="0">
                <a:latin typeface="Akrobat Black" panose="00000A00000000000000" pitchFamily="50" charset="0"/>
              </a:rPr>
              <a:t>TABLEAU</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a:xfrm>
            <a:off x="8457380" y="4265941"/>
            <a:ext cx="2588705" cy="1749005"/>
          </a:xfrm>
        </p:spPr>
        <p:txBody>
          <a:bodyPr/>
          <a:lstStyle/>
          <a:p>
            <a:r>
              <a:rPr lang="en-US" sz="1800" dirty="0">
                <a:latin typeface="PT Sans" panose="020B0503020203020204" pitchFamily="34" charset="0"/>
              </a:rPr>
              <a:t>Akshan Mairal</a:t>
            </a:r>
          </a:p>
          <a:p>
            <a:r>
              <a:rPr lang="en-US" sz="1800" dirty="0">
                <a:latin typeface="PT Sans" panose="020B0503020203020204" pitchFamily="34" charset="0"/>
              </a:rPr>
              <a:t>Vinit Sudhir Hule</a:t>
            </a:r>
          </a:p>
          <a:p>
            <a:r>
              <a:rPr lang="en-US" sz="1800" dirty="0">
                <a:latin typeface="PT Sans" panose="020B0503020203020204" pitchFamily="34" charset="0"/>
              </a:rPr>
              <a:t>Kumar Aryan</a:t>
            </a:r>
          </a:p>
          <a:p>
            <a:r>
              <a:rPr lang="en-US" sz="1800" dirty="0">
                <a:latin typeface="PT Sans" panose="020B0503020203020204" pitchFamily="34" charset="0"/>
              </a:rPr>
              <a:t>Piyush Kumar</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4294967295"/>
          </p:nvPr>
        </p:nvSpPr>
        <p:spPr>
          <a:xfrm>
            <a:off x="11363696" y="6455739"/>
            <a:ext cx="294460" cy="187367"/>
          </a:xfrm>
        </p:spPr>
        <p:txBody>
          <a:bodyPr/>
          <a:lstStyle/>
          <a:p>
            <a:fld id="{9EC71654-96A5-4280-94F3-931C61A9F92C}" type="slidenum">
              <a:rPr lang="en-US" smtClean="0"/>
              <a:pPr/>
              <a:t>5</a:t>
            </a:fld>
            <a:endParaRPr lang="en-US" dirty="0"/>
          </a:p>
        </p:txBody>
      </p:sp>
      <p:pic>
        <p:nvPicPr>
          <p:cNvPr id="1026" name="Picture 2" descr="Microsoft Excel on the App Store">
            <a:extLst>
              <a:ext uri="{FF2B5EF4-FFF2-40B4-BE49-F238E27FC236}">
                <a16:creationId xmlns:a16="http://schemas.microsoft.com/office/drawing/2014/main" id="{B542CA13-6DAE-4A94-A6DE-16B9E5D2024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51496" y="1017517"/>
            <a:ext cx="2646015" cy="26460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34B879A-C8B9-4FD5-A8AF-04B2F809783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77391" y="1458490"/>
            <a:ext cx="1933410" cy="19334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ableau logo">
            <a:extLst>
              <a:ext uri="{FF2B5EF4-FFF2-40B4-BE49-F238E27FC236}">
                <a16:creationId xmlns:a16="http://schemas.microsoft.com/office/drawing/2014/main" id="{E8EF4A64-8B16-41B9-8ECA-E6686F05F96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194489" y="1252047"/>
            <a:ext cx="3171797" cy="2176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634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4892D3-604B-4032-882C-FD91F7D46475}"/>
              </a:ext>
            </a:extLst>
          </p:cNvPr>
          <p:cNvSpPr>
            <a:spLocks noGrp="1"/>
          </p:cNvSpPr>
          <p:nvPr>
            <p:ph idx="1"/>
          </p:nvPr>
        </p:nvSpPr>
        <p:spPr>
          <a:xfrm>
            <a:off x="515937" y="1160025"/>
            <a:ext cx="11483229" cy="4904444"/>
          </a:xfrm>
        </p:spPr>
        <p:txBody>
          <a:bodyPr>
            <a:noAutofit/>
          </a:bodyPr>
          <a:lstStyle/>
          <a:p>
            <a:pPr marL="555625" indent="-285750">
              <a:lnSpc>
                <a:spcPct val="120000"/>
              </a:lnSpc>
              <a:spcBef>
                <a:spcPts val="600"/>
              </a:spcBef>
              <a:spcAft>
                <a:spcPts val="600"/>
              </a:spcAft>
              <a:buBlip>
                <a:blip r:embed="rId2"/>
              </a:buBlip>
            </a:pPr>
            <a:r>
              <a:rPr lang="en-US" sz="1800" b="1" dirty="0">
                <a:solidFill>
                  <a:srgbClr val="0072C7"/>
                </a:solidFill>
                <a:latin typeface="PT Sans" panose="020B0503020203020204" pitchFamily="34" charset="0"/>
              </a:rPr>
              <a:t>Manhattan</a:t>
            </a:r>
            <a:r>
              <a:rPr lang="en-US" sz="1800" dirty="0">
                <a:latin typeface="PT Sans" panose="020B0503020203020204" pitchFamily="34" charset="0"/>
              </a:rPr>
              <a:t> is the most expensive neighborhood.</a:t>
            </a:r>
          </a:p>
          <a:p>
            <a:pPr marL="555625" indent="-285750">
              <a:lnSpc>
                <a:spcPct val="120000"/>
              </a:lnSpc>
              <a:spcBef>
                <a:spcPts val="600"/>
              </a:spcBef>
              <a:spcAft>
                <a:spcPts val="600"/>
              </a:spcAft>
              <a:buBlip>
                <a:blip r:embed="rId2"/>
              </a:buBlip>
            </a:pPr>
            <a:r>
              <a:rPr lang="en-US" sz="1800" dirty="0">
                <a:latin typeface="PT Sans" panose="020B0503020203020204" pitchFamily="34" charset="0"/>
              </a:rPr>
              <a:t>The maximum number of beds are found to be in </a:t>
            </a:r>
            <a:r>
              <a:rPr lang="en-US" sz="1800" b="1" dirty="0">
                <a:solidFill>
                  <a:srgbClr val="0072C7"/>
                </a:solidFill>
                <a:latin typeface="PT Sans" panose="020B0503020203020204" pitchFamily="34" charset="0"/>
              </a:rPr>
              <a:t>apartments and houses.</a:t>
            </a:r>
          </a:p>
          <a:p>
            <a:pPr marL="555625" indent="-285750">
              <a:lnSpc>
                <a:spcPct val="120000"/>
              </a:lnSpc>
              <a:spcBef>
                <a:spcPts val="600"/>
              </a:spcBef>
              <a:spcAft>
                <a:spcPts val="600"/>
              </a:spcAft>
              <a:buBlip>
                <a:blip r:embed="rId2"/>
              </a:buBlip>
            </a:pPr>
            <a:r>
              <a:rPr lang="en-US" sz="1800" dirty="0">
                <a:latin typeface="PT Sans" panose="020B0503020203020204" pitchFamily="34" charset="0"/>
              </a:rPr>
              <a:t>Manhattan has the maximum average price of beds and Bronx has the least average price compared to others.</a:t>
            </a:r>
          </a:p>
          <a:p>
            <a:pPr marL="555625" indent="-285750">
              <a:lnSpc>
                <a:spcPct val="120000"/>
              </a:lnSpc>
              <a:spcBef>
                <a:spcPts val="600"/>
              </a:spcBef>
              <a:spcAft>
                <a:spcPts val="600"/>
              </a:spcAft>
              <a:buBlip>
                <a:blip r:embed="rId2"/>
              </a:buBlip>
            </a:pPr>
            <a:r>
              <a:rPr lang="en-US" sz="1800" dirty="0">
                <a:latin typeface="PT Sans" panose="020B0503020203020204" pitchFamily="34" charset="0"/>
              </a:rPr>
              <a:t>After the year 2009 Airbnb covered </a:t>
            </a:r>
            <a:r>
              <a:rPr lang="en-US" sz="1800" b="1" dirty="0">
                <a:solidFill>
                  <a:srgbClr val="0072C7"/>
                </a:solidFill>
                <a:latin typeface="PT Sans" panose="020B0503020203020204" pitchFamily="34" charset="0"/>
              </a:rPr>
              <a:t>two new neighborhoods</a:t>
            </a:r>
            <a:r>
              <a:rPr lang="en-US" sz="1800" dirty="0">
                <a:latin typeface="PT Sans" panose="020B0503020203020204" pitchFamily="34" charset="0"/>
              </a:rPr>
              <a:t> (Bronx and Staten Island) which explains the Success and expansion Of Airbnb.</a:t>
            </a:r>
          </a:p>
          <a:p>
            <a:pPr marL="555625" indent="-285750">
              <a:lnSpc>
                <a:spcPct val="120000"/>
              </a:lnSpc>
              <a:spcBef>
                <a:spcPts val="600"/>
              </a:spcBef>
              <a:spcAft>
                <a:spcPts val="600"/>
              </a:spcAft>
              <a:buBlip>
                <a:blip r:embed="rId2"/>
              </a:buBlip>
            </a:pPr>
            <a:r>
              <a:rPr lang="en-US" sz="1800" dirty="0">
                <a:latin typeface="PT Sans" panose="020B0503020203020204" pitchFamily="34" charset="0"/>
              </a:rPr>
              <a:t>Also, Airbnb has grown each year with respect to </a:t>
            </a:r>
            <a:r>
              <a:rPr lang="en-US" sz="1800" b="1" dirty="0">
                <a:solidFill>
                  <a:srgbClr val="0072C7"/>
                </a:solidFill>
                <a:latin typeface="PT Sans" panose="020B0503020203020204" pitchFamily="34" charset="0"/>
              </a:rPr>
              <a:t>Customers and hosts </a:t>
            </a:r>
            <a:r>
              <a:rPr lang="en-US" sz="1800" dirty="0">
                <a:latin typeface="PT Sans" panose="020B0503020203020204" pitchFamily="34" charset="0"/>
              </a:rPr>
              <a:t>until the year 2015 in which they faced a setback</a:t>
            </a:r>
            <a:r>
              <a:rPr lang="en-US" sz="1800" b="1" dirty="0">
                <a:latin typeface="PT Sans" panose="020B0503020203020204" pitchFamily="34" charset="0"/>
              </a:rPr>
              <a:t>.</a:t>
            </a:r>
          </a:p>
          <a:p>
            <a:pPr marL="555625" indent="-285750">
              <a:lnSpc>
                <a:spcPct val="120000"/>
              </a:lnSpc>
              <a:spcBef>
                <a:spcPts val="600"/>
              </a:spcBef>
              <a:spcAft>
                <a:spcPts val="600"/>
              </a:spcAft>
              <a:buBlip>
                <a:blip r:embed="rId2"/>
              </a:buBlip>
            </a:pPr>
            <a:r>
              <a:rPr lang="en-US" sz="1800" dirty="0">
                <a:latin typeface="PT Sans" panose="020B0503020203020204" pitchFamily="34" charset="0"/>
              </a:rPr>
              <a:t>Price depends on </a:t>
            </a:r>
            <a:r>
              <a:rPr lang="en-US" sz="1800" b="1" dirty="0">
                <a:solidFill>
                  <a:srgbClr val="0072C7"/>
                </a:solidFill>
                <a:latin typeface="PT Sans" panose="020B0503020203020204" pitchFamily="34" charset="0"/>
              </a:rPr>
              <a:t>reviews, location</a:t>
            </a:r>
            <a:r>
              <a:rPr lang="en-US" sz="1800" dirty="0">
                <a:latin typeface="PT Sans" panose="020B0503020203020204" pitchFamily="34" charset="0"/>
              </a:rPr>
              <a:t> as well as </a:t>
            </a:r>
            <a:r>
              <a:rPr lang="en-US" sz="1800" b="1" dirty="0">
                <a:solidFill>
                  <a:srgbClr val="0072C7"/>
                </a:solidFill>
                <a:latin typeface="PT Sans" panose="020B0503020203020204" pitchFamily="34" charset="0"/>
              </a:rPr>
              <a:t>number of beds.</a:t>
            </a:r>
          </a:p>
          <a:p>
            <a:pPr marL="555625" indent="-285750">
              <a:lnSpc>
                <a:spcPct val="120000"/>
              </a:lnSpc>
              <a:spcBef>
                <a:spcPts val="600"/>
              </a:spcBef>
              <a:spcAft>
                <a:spcPts val="600"/>
              </a:spcAft>
              <a:buBlip>
                <a:blip r:embed="rId2"/>
              </a:buBlip>
            </a:pPr>
            <a:r>
              <a:rPr lang="en-US" sz="1800" b="1" dirty="0">
                <a:solidFill>
                  <a:srgbClr val="0072C7"/>
                </a:solidFill>
                <a:latin typeface="PT Sans" panose="020B0503020203020204" pitchFamily="34" charset="0"/>
              </a:rPr>
              <a:t>Apartment</a:t>
            </a:r>
            <a:r>
              <a:rPr lang="en-US" sz="1800" dirty="0">
                <a:latin typeface="PT Sans" panose="020B0503020203020204" pitchFamily="34" charset="0"/>
              </a:rPr>
              <a:t> is the most used property among all.</a:t>
            </a:r>
          </a:p>
          <a:p>
            <a:pPr marL="555625" indent="-285750">
              <a:lnSpc>
                <a:spcPct val="120000"/>
              </a:lnSpc>
              <a:spcBef>
                <a:spcPts val="600"/>
              </a:spcBef>
              <a:spcAft>
                <a:spcPts val="600"/>
              </a:spcAft>
              <a:buBlip>
                <a:blip r:embed="rId2"/>
              </a:buBlip>
            </a:pPr>
            <a:r>
              <a:rPr lang="en-US" sz="1800" dirty="0">
                <a:latin typeface="PT Sans" panose="020B0503020203020204" pitchFamily="34" charset="0"/>
              </a:rPr>
              <a:t>Since 2008 was a year when Airbnb started, many locations did not have access to several facilities in terms of property type most of the property were either </a:t>
            </a:r>
            <a:r>
              <a:rPr lang="en-US" sz="1800" b="1" dirty="0">
                <a:solidFill>
                  <a:srgbClr val="0072C7"/>
                </a:solidFill>
                <a:latin typeface="PT Sans" panose="020B0503020203020204" pitchFamily="34" charset="0"/>
              </a:rPr>
              <a:t>apartments or houses.</a:t>
            </a:r>
          </a:p>
          <a:p>
            <a:pPr marL="555625" indent="-285750">
              <a:lnSpc>
                <a:spcPct val="120000"/>
              </a:lnSpc>
              <a:spcBef>
                <a:spcPts val="600"/>
              </a:spcBef>
              <a:spcAft>
                <a:spcPts val="600"/>
              </a:spcAft>
              <a:buBlip>
                <a:blip r:embed="rId2"/>
              </a:buBlip>
            </a:pPr>
            <a:r>
              <a:rPr lang="en-US" sz="1800" dirty="0">
                <a:latin typeface="PT Sans" panose="020B0503020203020204" pitchFamily="34" charset="0"/>
              </a:rPr>
              <a:t>Since </a:t>
            </a:r>
            <a:r>
              <a:rPr lang="en-US" sz="1800" b="1" dirty="0">
                <a:solidFill>
                  <a:srgbClr val="0072C7"/>
                </a:solidFill>
                <a:latin typeface="PT Sans" panose="020B0503020203020204" pitchFamily="34" charset="0"/>
              </a:rPr>
              <a:t>reviews</a:t>
            </a:r>
            <a:r>
              <a:rPr lang="en-US" sz="1800" dirty="0">
                <a:latin typeface="PT Sans" panose="020B0503020203020204" pitchFamily="34" charset="0"/>
              </a:rPr>
              <a:t> give a better picture about the quality of the stay, the price range does depend upon the number of reviews.</a:t>
            </a:r>
            <a:endParaRPr lang="en-IN" sz="1800" dirty="0">
              <a:latin typeface="PT Sans" panose="020B0503020203020204" pitchFamily="34" charset="0"/>
            </a:endParaRPr>
          </a:p>
        </p:txBody>
      </p:sp>
      <p:sp>
        <p:nvSpPr>
          <p:cNvPr id="3" name="Title 2">
            <a:extLst>
              <a:ext uri="{FF2B5EF4-FFF2-40B4-BE49-F238E27FC236}">
                <a16:creationId xmlns:a16="http://schemas.microsoft.com/office/drawing/2014/main" id="{37A5E6AF-84CA-4F4B-9F33-242611BE4BF1}"/>
              </a:ext>
            </a:extLst>
          </p:cNvPr>
          <p:cNvSpPr>
            <a:spLocks noGrp="1"/>
          </p:cNvSpPr>
          <p:nvPr>
            <p:ph type="title"/>
          </p:nvPr>
        </p:nvSpPr>
        <p:spPr>
          <a:xfrm>
            <a:off x="515938" y="246621"/>
            <a:ext cx="11150600" cy="812158"/>
          </a:xfrm>
        </p:spPr>
        <p:txBody>
          <a:bodyPr/>
          <a:lstStyle/>
          <a:p>
            <a:r>
              <a:rPr lang="en-US" sz="3600" dirty="0">
                <a:latin typeface="Akrobat Black" panose="00000A00000000000000" pitchFamily="50" charset="0"/>
              </a:rPr>
              <a:t>KEY FINDINGS</a:t>
            </a:r>
            <a:endParaRPr lang="en-IN" sz="3600" dirty="0">
              <a:latin typeface="Akrobat Black" panose="00000A00000000000000" pitchFamily="50" charset="0"/>
            </a:endParaRPr>
          </a:p>
        </p:txBody>
      </p:sp>
    </p:spTree>
    <p:extLst>
      <p:ext uri="{BB962C8B-B14F-4D97-AF65-F5344CB8AC3E}">
        <p14:creationId xmlns:p14="http://schemas.microsoft.com/office/powerpoint/2010/main" val="210990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A5E6AF-84CA-4F4B-9F33-242611BE4BF1}"/>
              </a:ext>
            </a:extLst>
          </p:cNvPr>
          <p:cNvSpPr>
            <a:spLocks noGrp="1"/>
          </p:cNvSpPr>
          <p:nvPr>
            <p:ph type="title"/>
          </p:nvPr>
        </p:nvSpPr>
        <p:spPr>
          <a:xfrm>
            <a:off x="520700" y="98104"/>
            <a:ext cx="11150600" cy="812158"/>
          </a:xfrm>
        </p:spPr>
        <p:txBody>
          <a:bodyPr/>
          <a:lstStyle/>
          <a:p>
            <a:r>
              <a:rPr lang="en-US" sz="3600" dirty="0">
                <a:latin typeface="Akrobat Black" panose="00000A00000000000000" pitchFamily="50" charset="0"/>
              </a:rPr>
              <a:t>INSIGHTS From Data - Excel</a:t>
            </a:r>
            <a:endParaRPr lang="en-IN" sz="3600" dirty="0">
              <a:latin typeface="Akrobat Black" panose="00000A00000000000000" pitchFamily="50" charset="0"/>
            </a:endParaRPr>
          </a:p>
        </p:txBody>
      </p:sp>
      <p:graphicFrame>
        <p:nvGraphicFramePr>
          <p:cNvPr id="6" name="Chart 5">
            <a:extLst>
              <a:ext uri="{FF2B5EF4-FFF2-40B4-BE49-F238E27FC236}">
                <a16:creationId xmlns:a16="http://schemas.microsoft.com/office/drawing/2014/main" id="{CB7D0B69-4EA1-496F-B0C3-08E07B441A57}"/>
              </a:ext>
            </a:extLst>
          </p:cNvPr>
          <p:cNvGraphicFramePr>
            <a:graphicFrameLocks/>
          </p:cNvGraphicFramePr>
          <p:nvPr>
            <p:extLst>
              <p:ext uri="{D42A27DB-BD31-4B8C-83A1-F6EECF244321}">
                <p14:modId xmlns:p14="http://schemas.microsoft.com/office/powerpoint/2010/main" val="382064582"/>
              </p:ext>
            </p:extLst>
          </p:nvPr>
        </p:nvGraphicFramePr>
        <p:xfrm>
          <a:off x="520700" y="1487772"/>
          <a:ext cx="3819693" cy="38824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4EBD5CF4-E63B-4021-AB09-A92EAC9A935B}"/>
              </a:ext>
            </a:extLst>
          </p:cNvPr>
          <p:cNvGraphicFramePr>
            <a:graphicFrameLocks/>
          </p:cNvGraphicFramePr>
          <p:nvPr>
            <p:extLst>
              <p:ext uri="{D42A27DB-BD31-4B8C-83A1-F6EECF244321}">
                <p14:modId xmlns:p14="http://schemas.microsoft.com/office/powerpoint/2010/main" val="704873986"/>
              </p:ext>
            </p:extLst>
          </p:nvPr>
        </p:nvGraphicFramePr>
        <p:xfrm>
          <a:off x="4719145" y="1372157"/>
          <a:ext cx="7472855" cy="41136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4881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18B4E86D-AABA-46EB-B559-DC2AFDDA5F89}"/>
              </a:ext>
            </a:extLst>
          </p:cNvPr>
          <p:cNvPicPr>
            <a:picLocks noChangeAspect="1"/>
          </p:cNvPicPr>
          <p:nvPr/>
        </p:nvPicPr>
        <p:blipFill>
          <a:blip r:embed="rId2"/>
          <a:stretch>
            <a:fillRect/>
          </a:stretch>
        </p:blipFill>
        <p:spPr>
          <a:xfrm>
            <a:off x="221649" y="981581"/>
            <a:ext cx="11834654" cy="4408409"/>
          </a:xfrm>
          <a:prstGeom prst="rect">
            <a:avLst/>
          </a:prstGeom>
          <a:noFill/>
        </p:spPr>
      </p:pic>
      <p:sp>
        <p:nvSpPr>
          <p:cNvPr id="9" name="Speech Bubble: Rectangle 8">
            <a:extLst>
              <a:ext uri="{FF2B5EF4-FFF2-40B4-BE49-F238E27FC236}">
                <a16:creationId xmlns:a16="http://schemas.microsoft.com/office/drawing/2014/main" id="{D7031CB9-0DEB-48CB-A607-F4747CB70AA8}"/>
              </a:ext>
            </a:extLst>
          </p:cNvPr>
          <p:cNvSpPr/>
          <p:nvPr/>
        </p:nvSpPr>
        <p:spPr>
          <a:xfrm>
            <a:off x="414551" y="5451233"/>
            <a:ext cx="3278905" cy="1308317"/>
          </a:xfrm>
          <a:prstGeom prst="wedgeRectCallout">
            <a:avLst>
              <a:gd name="adj1" fmla="val -48504"/>
              <a:gd name="adj2" fmla="val 20437"/>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US" dirty="0">
                <a:solidFill>
                  <a:schemeClr val="bg1"/>
                </a:solidFill>
                <a:latin typeface="PT Sans" panose="020B0503020203020204" pitchFamily="34" charset="0"/>
              </a:rPr>
              <a:t>Choose Filters to select Property type, Neighborhood, Year, Room type and number of beds based on your preference</a:t>
            </a:r>
            <a:endParaRPr lang="en-IN" dirty="0">
              <a:solidFill>
                <a:schemeClr val="bg1"/>
              </a:solidFill>
              <a:latin typeface="PT Sans" panose="020B0503020203020204" pitchFamily="34" charset="0"/>
            </a:endParaRPr>
          </a:p>
        </p:txBody>
      </p:sp>
      <p:sp>
        <p:nvSpPr>
          <p:cNvPr id="10" name="Speech Bubble: Rectangle 9">
            <a:extLst>
              <a:ext uri="{FF2B5EF4-FFF2-40B4-BE49-F238E27FC236}">
                <a16:creationId xmlns:a16="http://schemas.microsoft.com/office/drawing/2014/main" id="{C4452691-FAE8-4386-A412-B8890FFE4633}"/>
              </a:ext>
            </a:extLst>
          </p:cNvPr>
          <p:cNvSpPr/>
          <p:nvPr/>
        </p:nvSpPr>
        <p:spPr>
          <a:xfrm>
            <a:off x="4499523" y="5451234"/>
            <a:ext cx="3278905" cy="1308317"/>
          </a:xfrm>
          <a:prstGeom prst="wedgeRectCallout">
            <a:avLst>
              <a:gd name="adj1" fmla="val -73186"/>
              <a:gd name="adj2" fmla="val -62308"/>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US" dirty="0">
                <a:solidFill>
                  <a:schemeClr val="bg1"/>
                </a:solidFill>
                <a:latin typeface="PT Sans" panose="020B0503020203020204" pitchFamily="34" charset="0"/>
              </a:rPr>
              <a:t>Choose from different dashboards to get your relevant insights </a:t>
            </a:r>
            <a:endParaRPr lang="en-IN" dirty="0">
              <a:solidFill>
                <a:schemeClr val="bg1"/>
              </a:solidFill>
              <a:latin typeface="PT Sans" panose="020B0503020203020204" pitchFamily="34" charset="0"/>
            </a:endParaRPr>
          </a:p>
        </p:txBody>
      </p:sp>
      <p:sp>
        <p:nvSpPr>
          <p:cNvPr id="11" name="Speech Bubble: Rectangle 10">
            <a:extLst>
              <a:ext uri="{FF2B5EF4-FFF2-40B4-BE49-F238E27FC236}">
                <a16:creationId xmlns:a16="http://schemas.microsoft.com/office/drawing/2014/main" id="{E7553257-636B-461D-92A8-7A800552FE7F}"/>
              </a:ext>
            </a:extLst>
          </p:cNvPr>
          <p:cNvSpPr/>
          <p:nvPr/>
        </p:nvSpPr>
        <p:spPr>
          <a:xfrm>
            <a:off x="8498545" y="5451235"/>
            <a:ext cx="3278905" cy="1308317"/>
          </a:xfrm>
          <a:prstGeom prst="wedgeRectCallout">
            <a:avLst>
              <a:gd name="adj1" fmla="val -48504"/>
              <a:gd name="adj2" fmla="val 20437"/>
            </a:avLst>
          </a:prstGeom>
          <a:solidFill>
            <a:srgbClr val="5993C3"/>
          </a:solidFill>
        </p:spPr>
        <p:style>
          <a:lnRef idx="1">
            <a:schemeClr val="accent5"/>
          </a:lnRef>
          <a:fillRef idx="2">
            <a:schemeClr val="accent5"/>
          </a:fillRef>
          <a:effectRef idx="1">
            <a:schemeClr val="accent5"/>
          </a:effectRef>
          <a:fontRef idx="minor">
            <a:schemeClr val="dk1"/>
          </a:fontRef>
        </p:style>
        <p:txBody>
          <a:bodyPr rtlCol="0" anchor="ctr"/>
          <a:lstStyle/>
          <a:p>
            <a:r>
              <a:rPr lang="en-US" dirty="0">
                <a:solidFill>
                  <a:schemeClr val="bg1"/>
                </a:solidFill>
                <a:latin typeface="PT Sans" panose="020B0503020203020204" pitchFamily="34" charset="0"/>
              </a:rPr>
              <a:t>Data clearly visible to get the attribute and related numeric values</a:t>
            </a:r>
            <a:endParaRPr lang="en-IN" dirty="0">
              <a:solidFill>
                <a:schemeClr val="bg1"/>
              </a:solidFill>
              <a:latin typeface="PT Sans" panose="020B0503020203020204" pitchFamily="34" charset="0"/>
            </a:endParaRPr>
          </a:p>
        </p:txBody>
      </p:sp>
      <p:sp>
        <p:nvSpPr>
          <p:cNvPr id="12" name="Title 2">
            <a:extLst>
              <a:ext uri="{FF2B5EF4-FFF2-40B4-BE49-F238E27FC236}">
                <a16:creationId xmlns:a16="http://schemas.microsoft.com/office/drawing/2014/main" id="{C12F1BF7-AF06-4EB1-90D4-B3048EF1DB57}"/>
              </a:ext>
            </a:extLst>
          </p:cNvPr>
          <p:cNvSpPr>
            <a:spLocks noGrp="1"/>
          </p:cNvSpPr>
          <p:nvPr>
            <p:ph type="title"/>
          </p:nvPr>
        </p:nvSpPr>
        <p:spPr>
          <a:xfrm>
            <a:off x="520700" y="98104"/>
            <a:ext cx="11150600" cy="812158"/>
          </a:xfrm>
        </p:spPr>
        <p:txBody>
          <a:bodyPr/>
          <a:lstStyle/>
          <a:p>
            <a:r>
              <a:rPr lang="en-US" sz="3600" dirty="0">
                <a:latin typeface="Akrobat Black" panose="00000A00000000000000" pitchFamily="50" charset="0"/>
              </a:rPr>
              <a:t>INSIGHTS From Data - Excel</a:t>
            </a:r>
            <a:endParaRPr lang="en-IN" sz="3600" dirty="0">
              <a:latin typeface="Akrobat Black" panose="00000A00000000000000" pitchFamily="50" charset="0"/>
            </a:endParaRPr>
          </a:p>
        </p:txBody>
      </p:sp>
    </p:spTree>
    <p:extLst>
      <p:ext uri="{BB962C8B-B14F-4D97-AF65-F5344CB8AC3E}">
        <p14:creationId xmlns:p14="http://schemas.microsoft.com/office/powerpoint/2010/main" val="554057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2AF1F068-2CEB-49F0-8B99-075C6304E1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166957"/>
            <a:ext cx="5855369" cy="2843569"/>
          </a:xfrm>
          <a:prstGeom prst="rect">
            <a:avLst/>
          </a:prstGeom>
          <a:noFill/>
        </p:spPr>
      </p:pic>
      <p:pic>
        <p:nvPicPr>
          <p:cNvPr id="5" name="Content Placeholder 4">
            <a:extLst>
              <a:ext uri="{FF2B5EF4-FFF2-40B4-BE49-F238E27FC236}">
                <a16:creationId xmlns:a16="http://schemas.microsoft.com/office/drawing/2014/main" id="{794685B0-58C4-4A02-8F4A-E9050B6EACAF}"/>
              </a:ext>
            </a:extLst>
          </p:cNvPr>
          <p:cNvPicPr>
            <a:picLocks noChangeAspect="1"/>
          </p:cNvPicPr>
          <p:nvPr/>
        </p:nvPicPr>
        <p:blipFill>
          <a:blip r:embed="rId4"/>
          <a:stretch>
            <a:fillRect/>
          </a:stretch>
        </p:blipFill>
        <p:spPr>
          <a:xfrm>
            <a:off x="5967663" y="946484"/>
            <a:ext cx="6224337" cy="5911516"/>
          </a:xfrm>
          <a:prstGeom prst="rect">
            <a:avLst/>
          </a:prstGeom>
          <a:noFill/>
        </p:spPr>
      </p:pic>
      <p:sp>
        <p:nvSpPr>
          <p:cNvPr id="4" name="Slide Number Placeholder 3" hidden="1"/>
          <p:cNvSpPr>
            <a:spLocks noGrp="1"/>
          </p:cNvSpPr>
          <p:nvPr>
            <p:ph type="sldNum" sz="quarter" idx="4294967295"/>
          </p:nvPr>
        </p:nvSpPr>
        <p:spPr>
          <a:xfrm>
            <a:off x="11363696" y="6455739"/>
            <a:ext cx="294460" cy="187367"/>
          </a:xfrm>
        </p:spPr>
        <p:txBody>
          <a:bodyPr/>
          <a:lstStyle/>
          <a:p>
            <a:pPr>
              <a:spcAft>
                <a:spcPts val="600"/>
              </a:spcAft>
            </a:pPr>
            <a:r>
              <a:rPr lang="en-US" dirty="0"/>
              <a:t>9</a:t>
            </a:r>
          </a:p>
        </p:txBody>
      </p:sp>
      <p:graphicFrame>
        <p:nvGraphicFramePr>
          <p:cNvPr id="10" name="Chart 9">
            <a:extLst>
              <a:ext uri="{FF2B5EF4-FFF2-40B4-BE49-F238E27FC236}">
                <a16:creationId xmlns:a16="http://schemas.microsoft.com/office/drawing/2014/main" id="{4DBCD929-14AF-45BC-84EB-496BF89CCA98}"/>
              </a:ext>
            </a:extLst>
          </p:cNvPr>
          <p:cNvGraphicFramePr>
            <a:graphicFrameLocks/>
          </p:cNvGraphicFramePr>
          <p:nvPr>
            <p:extLst>
              <p:ext uri="{D42A27DB-BD31-4B8C-83A1-F6EECF244321}">
                <p14:modId xmlns:p14="http://schemas.microsoft.com/office/powerpoint/2010/main" val="2431466434"/>
              </p:ext>
            </p:extLst>
          </p:nvPr>
        </p:nvGraphicFramePr>
        <p:xfrm>
          <a:off x="-1" y="3712135"/>
          <a:ext cx="5967663" cy="3145865"/>
        </p:xfrm>
        <a:graphic>
          <a:graphicData uri="http://schemas.openxmlformats.org/drawingml/2006/chart">
            <c:chart xmlns:c="http://schemas.openxmlformats.org/drawingml/2006/chart" xmlns:r="http://schemas.openxmlformats.org/officeDocument/2006/relationships" r:id="rId5"/>
          </a:graphicData>
        </a:graphic>
      </p:graphicFrame>
      <p:sp>
        <p:nvSpPr>
          <p:cNvPr id="9" name="Title 2">
            <a:extLst>
              <a:ext uri="{FF2B5EF4-FFF2-40B4-BE49-F238E27FC236}">
                <a16:creationId xmlns:a16="http://schemas.microsoft.com/office/drawing/2014/main" id="{0D0F7AED-DAE6-46AB-860C-52BB301C4E0E}"/>
              </a:ext>
            </a:extLst>
          </p:cNvPr>
          <p:cNvSpPr>
            <a:spLocks noGrp="1"/>
          </p:cNvSpPr>
          <p:nvPr>
            <p:ph type="title"/>
          </p:nvPr>
        </p:nvSpPr>
        <p:spPr>
          <a:xfrm>
            <a:off x="520700" y="246621"/>
            <a:ext cx="11150600" cy="812158"/>
          </a:xfrm>
        </p:spPr>
        <p:txBody>
          <a:bodyPr/>
          <a:lstStyle/>
          <a:p>
            <a:r>
              <a:rPr lang="en-US" sz="3600" dirty="0">
                <a:latin typeface="Akrobat Black" panose="00000A00000000000000" pitchFamily="50" charset="0"/>
              </a:rPr>
              <a:t>INSIGHTS From Data - Excel</a:t>
            </a:r>
            <a:endParaRPr lang="en-IN" sz="3600" dirty="0">
              <a:latin typeface="Akrobat Black" panose="00000A00000000000000" pitchFamily="50" charset="0"/>
            </a:endParaRPr>
          </a:p>
        </p:txBody>
      </p:sp>
    </p:spTree>
    <p:extLst>
      <p:ext uri="{BB962C8B-B14F-4D97-AF65-F5344CB8AC3E}">
        <p14:creationId xmlns:p14="http://schemas.microsoft.com/office/powerpoint/2010/main" val="688656153"/>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1879</TotalTime>
  <Words>1003</Words>
  <Application>Microsoft Office PowerPoint</Application>
  <PresentationFormat>Widescreen</PresentationFormat>
  <Paragraphs>141</Paragraphs>
  <Slides>22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Akrobat Black</vt:lpstr>
      <vt:lpstr>Arial</vt:lpstr>
      <vt:lpstr>Calibri</vt:lpstr>
      <vt:lpstr>Corbel</vt:lpstr>
      <vt:lpstr>PT Sans</vt:lpstr>
      <vt:lpstr>Office Theme</vt:lpstr>
      <vt:lpstr>Air BNB</vt:lpstr>
      <vt:lpstr>PowerPoint Presentation</vt:lpstr>
      <vt:lpstr>COMPLETE PROBLEM STATEMENT</vt:lpstr>
      <vt:lpstr>PROJECT WORKFLOW</vt:lpstr>
      <vt:lpstr>team</vt:lpstr>
      <vt:lpstr>KEY FINDINGS</vt:lpstr>
      <vt:lpstr>INSIGHTS From Data - Excel</vt:lpstr>
      <vt:lpstr>INSIGHTS From Data - Excel</vt:lpstr>
      <vt:lpstr>INSIGHTS From Data - Excel</vt:lpstr>
      <vt:lpstr>INSIGHTS From Data - Excel</vt:lpstr>
      <vt:lpstr>INSIGHTS From Data - Excel</vt:lpstr>
      <vt:lpstr>INSIGHTS From Data – Tableau </vt:lpstr>
      <vt:lpstr>INSIGHTS From Data - Tableau </vt:lpstr>
      <vt:lpstr>INSIGHTS From Data - Tableau </vt:lpstr>
      <vt:lpstr>INSIGHTS From Data - Tableau </vt:lpstr>
      <vt:lpstr>INSIGHTS From Data - Tableau </vt:lpstr>
      <vt:lpstr>INSIGHTS From Data - PowerBI</vt:lpstr>
      <vt:lpstr>INSIGHTS From Data - PowerBI</vt:lpstr>
      <vt:lpstr>Analysis : PowerBI</vt:lpstr>
      <vt:lpstr>INSIGHTS From Data - PowerBI</vt:lpstr>
      <vt:lpstr>INSIGHTS From Data - PowerBI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PRANJALI HEMANT KUMBHARE-180904334</dc:creator>
  <cp:lastModifiedBy>PRANJALI HEMANT KUMBHARE-180904334</cp:lastModifiedBy>
  <cp:revision>36</cp:revision>
  <dcterms:created xsi:type="dcterms:W3CDTF">2022-03-24T09:20:25Z</dcterms:created>
  <dcterms:modified xsi:type="dcterms:W3CDTF">2022-04-13T06:49:37Z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